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7" r:id="rId4"/>
    <p:sldId id="259" r:id="rId5"/>
    <p:sldId id="262" r:id="rId6"/>
    <p:sldId id="258" r:id="rId7"/>
    <p:sldId id="264" r:id="rId8"/>
    <p:sldId id="275" r:id="rId9"/>
    <p:sldId id="260" r:id="rId10"/>
    <p:sldId id="261" r:id="rId11"/>
    <p:sldId id="263" r:id="rId12"/>
    <p:sldId id="265" r:id="rId13"/>
    <p:sldId id="268" r:id="rId14"/>
    <p:sldId id="267" r:id="rId15"/>
    <p:sldId id="266" r:id="rId16"/>
    <p:sldId id="269" r:id="rId17"/>
    <p:sldId id="270" r:id="rId18"/>
    <p:sldId id="271" r:id="rId19"/>
    <p:sldId id="273" r:id="rId20"/>
    <p:sldId id="272" r:id="rId21"/>
    <p:sldId id="278" r:id="rId22"/>
    <p:sldId id="274" r:id="rId23"/>
    <p:sldId id="284" r:id="rId24"/>
    <p:sldId id="277" r:id="rId25"/>
    <p:sldId id="285" r:id="rId26"/>
    <p:sldId id="279" r:id="rId27"/>
    <p:sldId id="280" r:id="rId28"/>
    <p:sldId id="281" r:id="rId29"/>
    <p:sldId id="282" r:id="rId30"/>
    <p:sldId id="283" r:id="rId31"/>
    <p:sldId id="286" r:id="rId32"/>
    <p:sldId id="287" r:id="rId33"/>
    <p:sldId id="289" r:id="rId34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336" y="-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1A424-CD63-4C9D-9807-451381279445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3FF1-DC92-40FB-ADA5-D9DC858D0BD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36613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1A424-CD63-4C9D-9807-451381279445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3FF1-DC92-40FB-ADA5-D9DC858D0BD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1334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1A424-CD63-4C9D-9807-451381279445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3FF1-DC92-40FB-ADA5-D9DC858D0BD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37232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1A424-CD63-4C9D-9807-451381279445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3FF1-DC92-40FB-ADA5-D9DC858D0BD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42607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1A424-CD63-4C9D-9807-451381279445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3FF1-DC92-40FB-ADA5-D9DC858D0BD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8019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1A424-CD63-4C9D-9807-451381279445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3FF1-DC92-40FB-ADA5-D9DC858D0BD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883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1A424-CD63-4C9D-9807-451381279445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3FF1-DC92-40FB-ADA5-D9DC858D0BD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48542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1A424-CD63-4C9D-9807-451381279445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3FF1-DC92-40FB-ADA5-D9DC858D0BD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7080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1A424-CD63-4C9D-9807-451381279445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3FF1-DC92-40FB-ADA5-D9DC858D0BD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59642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1A424-CD63-4C9D-9807-451381279445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3FF1-DC92-40FB-ADA5-D9DC858D0BD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8618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1A424-CD63-4C9D-9807-451381279445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63FF1-DC92-40FB-ADA5-D9DC858D0BD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36236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1A424-CD63-4C9D-9807-451381279445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63FF1-DC92-40FB-ADA5-D9DC858D0BD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14959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8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 </a:t>
            </a: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80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-6018" y="1601799"/>
            <a:ext cx="12198018" cy="341031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Rectángulo 6"/>
          <p:cNvSpPr/>
          <p:nvPr/>
        </p:nvSpPr>
        <p:spPr>
          <a:xfrm>
            <a:off x="0" y="1223493"/>
            <a:ext cx="12198018" cy="18586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Rectángulo 7"/>
          <p:cNvSpPr/>
          <p:nvPr/>
        </p:nvSpPr>
        <p:spPr>
          <a:xfrm>
            <a:off x="0" y="5257800"/>
            <a:ext cx="12198018" cy="19645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CuadroTexto 4"/>
          <p:cNvSpPr txBox="1"/>
          <p:nvPr/>
        </p:nvSpPr>
        <p:spPr>
          <a:xfrm>
            <a:off x="1812655" y="1752679"/>
            <a:ext cx="90571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>
                <a:latin typeface="Arial Black" panose="020B0A04020102020204" pitchFamily="34" charset="0"/>
              </a:rPr>
              <a:t>TRABAJO FINAL: RECONOCIMIENTO DE EMOCIONES</a:t>
            </a:r>
            <a:endParaRPr lang="es-AR" dirty="0"/>
          </a:p>
        </p:txBody>
      </p:sp>
      <p:sp>
        <p:nvSpPr>
          <p:cNvPr id="6" name="CuadroTexto 5"/>
          <p:cNvSpPr txBox="1"/>
          <p:nvPr/>
        </p:nvSpPr>
        <p:spPr>
          <a:xfrm>
            <a:off x="427240" y="3853289"/>
            <a:ext cx="77190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 smtClean="0"/>
              <a:t>Materia Optativa: Introducción a Sistemas Inteligentes</a:t>
            </a:r>
          </a:p>
          <a:p>
            <a:r>
              <a:rPr lang="es-AR" sz="2000" b="1" dirty="0" smtClean="0"/>
              <a:t>Profesores: Mg</a:t>
            </a:r>
            <a:r>
              <a:rPr lang="es-AR" sz="2000" b="1" smtClean="0"/>
              <a:t>. </a:t>
            </a:r>
            <a:r>
              <a:rPr lang="es-AR" sz="2000" b="1" smtClean="0"/>
              <a:t>Rosa </a:t>
            </a:r>
            <a:r>
              <a:rPr lang="es-AR" sz="2000" b="1" dirty="0" smtClean="0"/>
              <a:t>Macaione – Lic. Carlos Ismael Orozco</a:t>
            </a:r>
          </a:p>
          <a:p>
            <a:r>
              <a:rPr lang="es-AR" sz="2000" b="1" dirty="0" smtClean="0"/>
              <a:t>Alumno: Barboza Héctor Emanuel</a:t>
            </a:r>
          </a:p>
          <a:p>
            <a:endParaRPr lang="es-AR" dirty="0" smtClean="0"/>
          </a:p>
          <a:p>
            <a:r>
              <a:rPr lang="es-AR" dirty="0"/>
              <a:t> </a:t>
            </a:r>
            <a:r>
              <a:rPr lang="es-AR" dirty="0" smtClean="0"/>
              <a:t>                            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1139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53369" y="444726"/>
            <a:ext cx="275607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dirty="0" smtClean="0">
                <a:solidFill>
                  <a:srgbClr val="FF0000"/>
                </a:solidFill>
              </a:rPr>
              <a:t>RNA de una Sola capa</a:t>
            </a:r>
            <a:endParaRPr lang="es-AR" dirty="0">
              <a:solidFill>
                <a:srgbClr val="FF0000"/>
              </a:solidFill>
            </a:endParaRPr>
          </a:p>
        </p:txBody>
      </p:sp>
      <p:sp>
        <p:nvSpPr>
          <p:cNvPr id="5" name="Elipse 4"/>
          <p:cNvSpPr/>
          <p:nvPr/>
        </p:nvSpPr>
        <p:spPr>
          <a:xfrm>
            <a:off x="1983518" y="1223844"/>
            <a:ext cx="450760" cy="41212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Elipse 6"/>
          <p:cNvSpPr/>
          <p:nvPr/>
        </p:nvSpPr>
        <p:spPr>
          <a:xfrm>
            <a:off x="1981027" y="2177620"/>
            <a:ext cx="450760" cy="41212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" name="Elipse 8"/>
          <p:cNvSpPr/>
          <p:nvPr/>
        </p:nvSpPr>
        <p:spPr>
          <a:xfrm>
            <a:off x="2071961" y="5014976"/>
            <a:ext cx="450760" cy="41212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Elipse 9"/>
          <p:cNvSpPr/>
          <p:nvPr/>
        </p:nvSpPr>
        <p:spPr>
          <a:xfrm>
            <a:off x="2006028" y="3160050"/>
            <a:ext cx="450760" cy="41212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1" name="CuadroTexto 10"/>
          <p:cNvSpPr txBox="1"/>
          <p:nvPr/>
        </p:nvSpPr>
        <p:spPr>
          <a:xfrm>
            <a:off x="2180179" y="3866564"/>
            <a:ext cx="141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</a:t>
            </a:r>
            <a:endParaRPr lang="es-AR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108691" y="126663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/>
              <a:t>x1</a:t>
            </a:r>
            <a:endParaRPr lang="es-AR" b="1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086314" y="220966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/>
              <a:t>x2</a:t>
            </a:r>
            <a:endParaRPr lang="es-AR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072794" y="321399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/>
              <a:t>x3</a:t>
            </a:r>
            <a:endParaRPr lang="es-AR" b="1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057595" y="503637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err="1" smtClean="0"/>
              <a:t>xn</a:t>
            </a:r>
            <a:endParaRPr lang="es-AR" b="1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193709" y="3902664"/>
            <a:ext cx="141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</a:t>
            </a:r>
            <a:endParaRPr lang="es-AR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4536296" y="1060574"/>
            <a:ext cx="653887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sz="4000" dirty="0" smtClean="0"/>
              <a:t>Σ</a:t>
            </a:r>
            <a:endParaRPr lang="es-AR" sz="40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4536296" y="2565027"/>
            <a:ext cx="653887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sz="4000" dirty="0" smtClean="0"/>
              <a:t>Σ</a:t>
            </a:r>
            <a:endParaRPr lang="es-AR" sz="4000" dirty="0"/>
          </a:p>
        </p:txBody>
      </p:sp>
      <p:sp>
        <p:nvSpPr>
          <p:cNvPr id="21" name="CuadroTexto 20"/>
          <p:cNvSpPr txBox="1"/>
          <p:nvPr/>
        </p:nvSpPr>
        <p:spPr>
          <a:xfrm>
            <a:off x="4546796" y="4758996"/>
            <a:ext cx="653887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sz="4000" dirty="0" smtClean="0"/>
              <a:t>Σ</a:t>
            </a:r>
            <a:endParaRPr lang="es-AR" sz="4000" dirty="0"/>
          </a:p>
        </p:txBody>
      </p:sp>
      <p:cxnSp>
        <p:nvCxnSpPr>
          <p:cNvPr id="23" name="Conector recto 22"/>
          <p:cNvCxnSpPr>
            <a:stCxn id="5" idx="6"/>
            <a:endCxn id="17" idx="1"/>
          </p:cNvCxnSpPr>
          <p:nvPr/>
        </p:nvCxnSpPr>
        <p:spPr>
          <a:xfrm flipV="1">
            <a:off x="2434278" y="1414517"/>
            <a:ext cx="2102018" cy="153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stCxn id="5" idx="6"/>
            <a:endCxn id="21" idx="1"/>
          </p:cNvCxnSpPr>
          <p:nvPr/>
        </p:nvCxnSpPr>
        <p:spPr>
          <a:xfrm>
            <a:off x="2434278" y="1429906"/>
            <a:ext cx="2112518" cy="36830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25"/>
          <p:cNvCxnSpPr>
            <a:stCxn id="5" idx="6"/>
            <a:endCxn id="20" idx="1"/>
          </p:cNvCxnSpPr>
          <p:nvPr/>
        </p:nvCxnSpPr>
        <p:spPr>
          <a:xfrm>
            <a:off x="2434278" y="1429906"/>
            <a:ext cx="2102018" cy="1489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recto 31"/>
          <p:cNvCxnSpPr>
            <a:stCxn id="7" idx="6"/>
            <a:endCxn id="17" idx="1"/>
          </p:cNvCxnSpPr>
          <p:nvPr/>
        </p:nvCxnSpPr>
        <p:spPr>
          <a:xfrm flipV="1">
            <a:off x="2431787" y="1414517"/>
            <a:ext cx="2104509" cy="969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/>
          <p:cNvCxnSpPr>
            <a:stCxn id="7" idx="6"/>
            <a:endCxn id="20" idx="1"/>
          </p:cNvCxnSpPr>
          <p:nvPr/>
        </p:nvCxnSpPr>
        <p:spPr>
          <a:xfrm>
            <a:off x="2431787" y="2383682"/>
            <a:ext cx="2104509" cy="5352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/>
          <p:cNvCxnSpPr>
            <a:stCxn id="7" idx="6"/>
            <a:endCxn id="21" idx="1"/>
          </p:cNvCxnSpPr>
          <p:nvPr/>
        </p:nvCxnSpPr>
        <p:spPr>
          <a:xfrm>
            <a:off x="2431787" y="2383682"/>
            <a:ext cx="2115009" cy="27292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ector recto 40"/>
          <p:cNvCxnSpPr>
            <a:stCxn id="10" idx="6"/>
            <a:endCxn id="17" idx="1"/>
          </p:cNvCxnSpPr>
          <p:nvPr/>
        </p:nvCxnSpPr>
        <p:spPr>
          <a:xfrm flipV="1">
            <a:off x="2456788" y="1414517"/>
            <a:ext cx="2079508" cy="19515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ector recto 43"/>
          <p:cNvCxnSpPr>
            <a:stCxn id="10" idx="6"/>
            <a:endCxn id="20" idx="1"/>
          </p:cNvCxnSpPr>
          <p:nvPr/>
        </p:nvCxnSpPr>
        <p:spPr>
          <a:xfrm flipV="1">
            <a:off x="2456788" y="2918970"/>
            <a:ext cx="2079508" cy="447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cto 44"/>
          <p:cNvCxnSpPr>
            <a:stCxn id="10" idx="6"/>
            <a:endCxn id="21" idx="1"/>
          </p:cNvCxnSpPr>
          <p:nvPr/>
        </p:nvCxnSpPr>
        <p:spPr>
          <a:xfrm>
            <a:off x="2456788" y="3366112"/>
            <a:ext cx="2090008" cy="1746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recto 48"/>
          <p:cNvCxnSpPr>
            <a:stCxn id="9" idx="6"/>
            <a:endCxn id="17" idx="1"/>
          </p:cNvCxnSpPr>
          <p:nvPr/>
        </p:nvCxnSpPr>
        <p:spPr>
          <a:xfrm flipV="1">
            <a:off x="2522721" y="1414517"/>
            <a:ext cx="2013575" cy="38065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ector recto 51"/>
          <p:cNvCxnSpPr>
            <a:stCxn id="9" idx="6"/>
            <a:endCxn id="20" idx="1"/>
          </p:cNvCxnSpPr>
          <p:nvPr/>
        </p:nvCxnSpPr>
        <p:spPr>
          <a:xfrm flipV="1">
            <a:off x="2522721" y="2918970"/>
            <a:ext cx="2013575" cy="23020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ector recto 54"/>
          <p:cNvCxnSpPr>
            <a:stCxn id="9" idx="6"/>
            <a:endCxn id="21" idx="1"/>
          </p:cNvCxnSpPr>
          <p:nvPr/>
        </p:nvCxnSpPr>
        <p:spPr>
          <a:xfrm flipV="1">
            <a:off x="2522721" y="5112939"/>
            <a:ext cx="2024075" cy="108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CuadroTexto 61"/>
          <p:cNvSpPr txBox="1"/>
          <p:nvPr/>
        </p:nvSpPr>
        <p:spPr>
          <a:xfrm>
            <a:off x="4787543" y="3804668"/>
            <a:ext cx="141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</a:t>
            </a:r>
            <a:endParaRPr lang="es-AR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Elipse 62"/>
          <p:cNvSpPr/>
          <p:nvPr/>
        </p:nvSpPr>
        <p:spPr>
          <a:xfrm>
            <a:off x="4769251" y="2075025"/>
            <a:ext cx="187974" cy="188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68" name="Elipse 67"/>
          <p:cNvSpPr/>
          <p:nvPr/>
        </p:nvSpPr>
        <p:spPr>
          <a:xfrm>
            <a:off x="4769251" y="3536001"/>
            <a:ext cx="187974" cy="188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cxnSp>
        <p:nvCxnSpPr>
          <p:cNvPr id="73" name="Conector recto 72"/>
          <p:cNvCxnSpPr>
            <a:stCxn id="17" idx="2"/>
            <a:endCxn id="63" idx="0"/>
          </p:cNvCxnSpPr>
          <p:nvPr/>
        </p:nvCxnSpPr>
        <p:spPr>
          <a:xfrm flipH="1">
            <a:off x="4863238" y="1768460"/>
            <a:ext cx="2" cy="306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Conector recto 80"/>
          <p:cNvCxnSpPr>
            <a:stCxn id="20" idx="2"/>
          </p:cNvCxnSpPr>
          <p:nvPr/>
        </p:nvCxnSpPr>
        <p:spPr>
          <a:xfrm flipH="1">
            <a:off x="4860749" y="3272913"/>
            <a:ext cx="2491" cy="3014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Elipse 87"/>
          <p:cNvSpPr/>
          <p:nvPr/>
        </p:nvSpPr>
        <p:spPr>
          <a:xfrm>
            <a:off x="4741237" y="5768657"/>
            <a:ext cx="187974" cy="188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cxnSp>
        <p:nvCxnSpPr>
          <p:cNvPr id="89" name="Conector recto 88"/>
          <p:cNvCxnSpPr/>
          <p:nvPr/>
        </p:nvCxnSpPr>
        <p:spPr>
          <a:xfrm flipH="1">
            <a:off x="4858591" y="5447168"/>
            <a:ext cx="2491" cy="3014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CuadroTexto 89"/>
          <p:cNvSpPr txBox="1"/>
          <p:nvPr/>
        </p:nvSpPr>
        <p:spPr>
          <a:xfrm>
            <a:off x="3157680" y="113672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/>
              <a:t>w11</a:t>
            </a:r>
            <a:endParaRPr lang="es-AR" b="1" dirty="0"/>
          </a:p>
        </p:txBody>
      </p:sp>
      <p:sp>
        <p:nvSpPr>
          <p:cNvPr id="91" name="CuadroTexto 90"/>
          <p:cNvSpPr txBox="1"/>
          <p:nvPr/>
        </p:nvSpPr>
        <p:spPr>
          <a:xfrm>
            <a:off x="4929211" y="58280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1</a:t>
            </a:r>
            <a:endParaRPr lang="es-AR" dirty="0"/>
          </a:p>
        </p:txBody>
      </p:sp>
      <p:sp>
        <p:nvSpPr>
          <p:cNvPr id="92" name="CuadroTexto 91"/>
          <p:cNvSpPr txBox="1"/>
          <p:nvPr/>
        </p:nvSpPr>
        <p:spPr>
          <a:xfrm>
            <a:off x="4886006" y="21990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1</a:t>
            </a:r>
            <a:endParaRPr lang="es-AR" dirty="0"/>
          </a:p>
        </p:txBody>
      </p:sp>
      <p:sp>
        <p:nvSpPr>
          <p:cNvPr id="93" name="CuadroTexto 92"/>
          <p:cNvSpPr txBox="1"/>
          <p:nvPr/>
        </p:nvSpPr>
        <p:spPr>
          <a:xfrm>
            <a:off x="4920400" y="37329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1</a:t>
            </a:r>
            <a:endParaRPr lang="es-AR" dirty="0"/>
          </a:p>
        </p:txBody>
      </p:sp>
      <p:sp>
        <p:nvSpPr>
          <p:cNvPr id="94" name="CuadroTexto 93"/>
          <p:cNvSpPr txBox="1"/>
          <p:nvPr/>
        </p:nvSpPr>
        <p:spPr>
          <a:xfrm>
            <a:off x="3187462" y="5236189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err="1" smtClean="0"/>
              <a:t>wnm</a:t>
            </a:r>
            <a:endParaRPr lang="es-AR" b="1" dirty="0"/>
          </a:p>
        </p:txBody>
      </p:sp>
      <p:sp>
        <p:nvSpPr>
          <p:cNvPr id="95" name="CuadroTexto 94"/>
          <p:cNvSpPr txBox="1"/>
          <p:nvPr/>
        </p:nvSpPr>
        <p:spPr>
          <a:xfrm>
            <a:off x="5161386" y="182039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/>
              <a:t>b1</a:t>
            </a:r>
            <a:endParaRPr lang="es-AR" b="1" dirty="0"/>
          </a:p>
        </p:txBody>
      </p:sp>
      <p:sp>
        <p:nvSpPr>
          <p:cNvPr id="97" name="CuadroTexto 96"/>
          <p:cNvSpPr txBox="1"/>
          <p:nvPr/>
        </p:nvSpPr>
        <p:spPr>
          <a:xfrm>
            <a:off x="5036849" y="335133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/>
              <a:t>b2</a:t>
            </a:r>
            <a:endParaRPr lang="es-AR" b="1" dirty="0"/>
          </a:p>
        </p:txBody>
      </p:sp>
      <p:sp>
        <p:nvSpPr>
          <p:cNvPr id="98" name="CuadroTexto 97"/>
          <p:cNvSpPr txBox="1"/>
          <p:nvPr/>
        </p:nvSpPr>
        <p:spPr>
          <a:xfrm>
            <a:off x="5009528" y="5486953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err="1" smtClean="0"/>
              <a:t>bm</a:t>
            </a:r>
            <a:endParaRPr lang="es-AR" b="1" dirty="0"/>
          </a:p>
        </p:txBody>
      </p:sp>
      <p:sp>
        <p:nvSpPr>
          <p:cNvPr id="103" name="CuadroTexto 102"/>
          <p:cNvSpPr txBox="1"/>
          <p:nvPr/>
        </p:nvSpPr>
        <p:spPr>
          <a:xfrm>
            <a:off x="3011131" y="5897011"/>
            <a:ext cx="101983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AR" b="1" dirty="0" smtClean="0"/>
              <a:t>W(NXM)</a:t>
            </a:r>
            <a:endParaRPr lang="es-AR" b="1" dirty="0"/>
          </a:p>
        </p:txBody>
      </p:sp>
      <p:cxnSp>
        <p:nvCxnSpPr>
          <p:cNvPr id="104" name="Conector recto de flecha 103"/>
          <p:cNvCxnSpPr>
            <a:stCxn id="17" idx="3"/>
          </p:cNvCxnSpPr>
          <p:nvPr/>
        </p:nvCxnSpPr>
        <p:spPr>
          <a:xfrm flipV="1">
            <a:off x="5190183" y="1412338"/>
            <a:ext cx="2013575" cy="21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Conector recto de flecha 106"/>
          <p:cNvCxnSpPr>
            <a:stCxn id="21" idx="3"/>
          </p:cNvCxnSpPr>
          <p:nvPr/>
        </p:nvCxnSpPr>
        <p:spPr>
          <a:xfrm>
            <a:off x="5200683" y="5112939"/>
            <a:ext cx="2024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Conector recto de flecha 107"/>
          <p:cNvCxnSpPr>
            <a:stCxn id="20" idx="3"/>
          </p:cNvCxnSpPr>
          <p:nvPr/>
        </p:nvCxnSpPr>
        <p:spPr>
          <a:xfrm>
            <a:off x="5190183" y="2918970"/>
            <a:ext cx="2011084" cy="22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CuadroTexto 111"/>
          <p:cNvSpPr txBox="1"/>
          <p:nvPr/>
        </p:nvSpPr>
        <p:spPr>
          <a:xfrm>
            <a:off x="7224758" y="1030469"/>
            <a:ext cx="632887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4000" dirty="0"/>
              <a:t>F</a:t>
            </a:r>
          </a:p>
        </p:txBody>
      </p:sp>
      <p:sp>
        <p:nvSpPr>
          <p:cNvPr id="113" name="CuadroTexto 112"/>
          <p:cNvSpPr txBox="1"/>
          <p:nvPr/>
        </p:nvSpPr>
        <p:spPr>
          <a:xfrm>
            <a:off x="7211767" y="2529775"/>
            <a:ext cx="632887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4000" dirty="0"/>
              <a:t>F</a:t>
            </a:r>
          </a:p>
        </p:txBody>
      </p:sp>
      <p:sp>
        <p:nvSpPr>
          <p:cNvPr id="114" name="CuadroTexto 113"/>
          <p:cNvSpPr txBox="1"/>
          <p:nvPr/>
        </p:nvSpPr>
        <p:spPr>
          <a:xfrm>
            <a:off x="7265585" y="4739282"/>
            <a:ext cx="632887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4000" dirty="0"/>
              <a:t>F</a:t>
            </a:r>
          </a:p>
        </p:txBody>
      </p:sp>
      <p:sp>
        <p:nvSpPr>
          <p:cNvPr id="115" name="CuadroTexto 114"/>
          <p:cNvSpPr txBox="1"/>
          <p:nvPr/>
        </p:nvSpPr>
        <p:spPr>
          <a:xfrm>
            <a:off x="5983167" y="10605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/>
              <a:t>a1</a:t>
            </a:r>
            <a:endParaRPr lang="es-AR" b="1" dirty="0"/>
          </a:p>
        </p:txBody>
      </p:sp>
      <p:sp>
        <p:nvSpPr>
          <p:cNvPr id="116" name="CuadroTexto 115"/>
          <p:cNvSpPr txBox="1"/>
          <p:nvPr/>
        </p:nvSpPr>
        <p:spPr>
          <a:xfrm>
            <a:off x="5983167" y="4728928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/>
              <a:t>am</a:t>
            </a:r>
            <a:endParaRPr lang="es-AR" b="1" dirty="0"/>
          </a:p>
        </p:txBody>
      </p:sp>
      <p:sp>
        <p:nvSpPr>
          <p:cNvPr id="117" name="CuadroTexto 116"/>
          <p:cNvSpPr txBox="1"/>
          <p:nvPr/>
        </p:nvSpPr>
        <p:spPr>
          <a:xfrm>
            <a:off x="6004971" y="25342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/>
              <a:t>a2</a:t>
            </a:r>
            <a:endParaRPr lang="es-AR" b="1" dirty="0"/>
          </a:p>
        </p:txBody>
      </p:sp>
      <p:cxnSp>
        <p:nvCxnSpPr>
          <p:cNvPr id="118" name="Conector recto de flecha 117"/>
          <p:cNvCxnSpPr>
            <a:stCxn id="112" idx="3"/>
          </p:cNvCxnSpPr>
          <p:nvPr/>
        </p:nvCxnSpPr>
        <p:spPr>
          <a:xfrm>
            <a:off x="7857645" y="1384412"/>
            <a:ext cx="1729775" cy="2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Conector recto de flecha 118"/>
          <p:cNvCxnSpPr>
            <a:stCxn id="113" idx="3"/>
          </p:cNvCxnSpPr>
          <p:nvPr/>
        </p:nvCxnSpPr>
        <p:spPr>
          <a:xfrm>
            <a:off x="7844654" y="2883718"/>
            <a:ext cx="1840259" cy="30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Conector recto de flecha 119"/>
          <p:cNvCxnSpPr>
            <a:stCxn id="114" idx="3"/>
          </p:cNvCxnSpPr>
          <p:nvPr/>
        </p:nvCxnSpPr>
        <p:spPr>
          <a:xfrm>
            <a:off x="7898472" y="5093225"/>
            <a:ext cx="1688948" cy="197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CuadroTexto 126"/>
          <p:cNvSpPr txBox="1"/>
          <p:nvPr/>
        </p:nvSpPr>
        <p:spPr>
          <a:xfrm>
            <a:off x="8433240" y="101508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/>
              <a:t>y</a:t>
            </a:r>
            <a:r>
              <a:rPr lang="es-AR" b="1" dirty="0"/>
              <a:t>1</a:t>
            </a:r>
          </a:p>
        </p:txBody>
      </p:sp>
      <p:sp>
        <p:nvSpPr>
          <p:cNvPr id="128" name="CuadroTexto 127"/>
          <p:cNvSpPr txBox="1"/>
          <p:nvPr/>
        </p:nvSpPr>
        <p:spPr>
          <a:xfrm>
            <a:off x="8491606" y="245505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/>
              <a:t>y2</a:t>
            </a:r>
            <a:endParaRPr lang="es-AR" b="1" dirty="0"/>
          </a:p>
        </p:txBody>
      </p:sp>
      <p:sp>
        <p:nvSpPr>
          <p:cNvPr id="129" name="CuadroTexto 128"/>
          <p:cNvSpPr txBox="1"/>
          <p:nvPr/>
        </p:nvSpPr>
        <p:spPr>
          <a:xfrm>
            <a:off x="8481921" y="4667040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err="1" smtClean="0"/>
              <a:t>ym</a:t>
            </a:r>
            <a:endParaRPr lang="es-AR" b="1" dirty="0"/>
          </a:p>
        </p:txBody>
      </p:sp>
      <p:sp>
        <p:nvSpPr>
          <p:cNvPr id="130" name="Elipse 129"/>
          <p:cNvSpPr/>
          <p:nvPr/>
        </p:nvSpPr>
        <p:spPr>
          <a:xfrm>
            <a:off x="2745176" y="914400"/>
            <a:ext cx="1516840" cy="491365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1" name="Elipse 130"/>
          <p:cNvSpPr/>
          <p:nvPr/>
        </p:nvSpPr>
        <p:spPr>
          <a:xfrm>
            <a:off x="7919967" y="748055"/>
            <a:ext cx="1516840" cy="483076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2" name="CuadroTexto 131"/>
          <p:cNvSpPr txBox="1"/>
          <p:nvPr/>
        </p:nvSpPr>
        <p:spPr>
          <a:xfrm>
            <a:off x="7898472" y="5797277"/>
            <a:ext cx="1992503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altLang="es-AR" sz="2000" b="1" dirty="0"/>
              <a:t>Y=(</a:t>
            </a:r>
            <a:r>
              <a:rPr lang="es-ES" altLang="es-AR" sz="2000" b="1" i="1" dirty="0"/>
              <a:t>y</a:t>
            </a:r>
            <a:r>
              <a:rPr lang="es-ES" altLang="es-AR" sz="2000" b="1" baseline="-25000" dirty="0"/>
              <a:t>1</a:t>
            </a:r>
            <a:r>
              <a:rPr lang="es-ES" altLang="es-AR" sz="2000" b="1" dirty="0"/>
              <a:t>, </a:t>
            </a:r>
            <a:r>
              <a:rPr lang="es-ES" altLang="es-AR" sz="2000" b="1" i="1" dirty="0"/>
              <a:t>y</a:t>
            </a:r>
            <a:r>
              <a:rPr lang="es-ES" altLang="es-AR" sz="2000" b="1" baseline="-25000" dirty="0"/>
              <a:t>2</a:t>
            </a:r>
            <a:r>
              <a:rPr lang="es-ES" altLang="es-AR" sz="2000" b="1" dirty="0"/>
              <a:t>, ... , </a:t>
            </a:r>
            <a:r>
              <a:rPr lang="es-ES" altLang="es-AR" sz="2000" b="1" i="1" dirty="0" err="1" smtClean="0"/>
              <a:t>y</a:t>
            </a:r>
            <a:r>
              <a:rPr lang="es-ES" altLang="es-AR" sz="2000" b="1" baseline="-25000" dirty="0" err="1" smtClean="0"/>
              <a:t>n</a:t>
            </a:r>
            <a:r>
              <a:rPr lang="es-ES" altLang="es-AR" sz="2000" b="1" dirty="0" smtClean="0"/>
              <a:t>)</a:t>
            </a:r>
            <a:r>
              <a:rPr lang="es-ES" altLang="es-AR" sz="2000" b="1" baseline="30000" dirty="0" smtClean="0"/>
              <a:t>T</a:t>
            </a:r>
          </a:p>
          <a:p>
            <a:r>
              <a:rPr lang="es-ES" altLang="es-AR" sz="2000" b="1" i="1" dirty="0" smtClean="0"/>
              <a:t>Y=F(</a:t>
            </a:r>
            <a:r>
              <a:rPr lang="es-ES" altLang="es-AR" sz="2000" b="1" i="1" dirty="0" err="1" smtClean="0"/>
              <a:t>W·X+b</a:t>
            </a:r>
            <a:r>
              <a:rPr lang="es-ES" altLang="es-AR" sz="2000" b="1" i="1" dirty="0"/>
              <a:t>)</a:t>
            </a:r>
            <a:endParaRPr lang="es-ES" altLang="es-AR" sz="2000" b="1" dirty="0"/>
          </a:p>
        </p:txBody>
      </p:sp>
    </p:spTree>
    <p:extLst>
      <p:ext uri="{BB962C8B-B14F-4D97-AF65-F5344CB8AC3E}">
        <p14:creationId xmlns:p14="http://schemas.microsoft.com/office/powerpoint/2010/main" val="56667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000"/>
                            </p:stCondLst>
                            <p:childTnLst>
                              <p:par>
                                <p:cTn id="10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0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2500"/>
                            </p:stCondLst>
                            <p:childTnLst>
                              <p:par>
                                <p:cTn id="20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3000"/>
                            </p:stCondLst>
                            <p:childTnLst>
                              <p:par>
                                <p:cTn id="2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4000"/>
                            </p:stCondLst>
                            <p:childTnLst>
                              <p:par>
                                <p:cTn id="2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4500"/>
                            </p:stCondLst>
                            <p:childTnLst>
                              <p:par>
                                <p:cTn id="27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2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5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20" grpId="0" animBg="1"/>
      <p:bldP spid="21" grpId="0" animBg="1"/>
      <p:bldP spid="62" grpId="0"/>
      <p:bldP spid="63" grpId="0" animBg="1"/>
      <p:bldP spid="68" grpId="0" animBg="1"/>
      <p:bldP spid="88" grpId="0" animBg="1"/>
      <p:bldP spid="90" grpId="0"/>
      <p:bldP spid="91" grpId="0"/>
      <p:bldP spid="92" grpId="0"/>
      <p:bldP spid="93" grpId="0"/>
      <p:bldP spid="94" grpId="0"/>
      <p:bldP spid="95" grpId="0"/>
      <p:bldP spid="97" grpId="0"/>
      <p:bldP spid="98" grpId="0"/>
      <p:bldP spid="103" grpId="0" animBg="1"/>
      <p:bldP spid="112" grpId="0" animBg="1"/>
      <p:bldP spid="113" grpId="0" animBg="1"/>
      <p:bldP spid="114" grpId="0" animBg="1"/>
      <p:bldP spid="115" grpId="0"/>
      <p:bldP spid="116" grpId="0"/>
      <p:bldP spid="117" grpId="0"/>
      <p:bldP spid="127" grpId="0"/>
      <p:bldP spid="128" grpId="0"/>
      <p:bldP spid="129" grpId="0"/>
      <p:bldP spid="130" grpId="0" animBg="1"/>
      <p:bldP spid="131" grpId="0" animBg="1"/>
      <p:bldP spid="1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950161" y="502275"/>
            <a:ext cx="6362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RNA Multicapa</a:t>
            </a:r>
            <a:endParaRPr lang="es-AR" dirty="0"/>
          </a:p>
        </p:txBody>
      </p:sp>
      <p:sp>
        <p:nvSpPr>
          <p:cNvPr id="3" name="CuadroTexto 2"/>
          <p:cNvSpPr txBox="1"/>
          <p:nvPr/>
        </p:nvSpPr>
        <p:spPr>
          <a:xfrm>
            <a:off x="1596980" y="1137027"/>
            <a:ext cx="595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Las neuronas se interconectan en tres tipos de capas:  </a:t>
            </a:r>
            <a:endParaRPr lang="es-AR" dirty="0"/>
          </a:p>
        </p:txBody>
      </p:sp>
      <p:sp>
        <p:nvSpPr>
          <p:cNvPr id="5" name="Elipse 4"/>
          <p:cNvSpPr/>
          <p:nvPr/>
        </p:nvSpPr>
        <p:spPr>
          <a:xfrm>
            <a:off x="2202629" y="2325678"/>
            <a:ext cx="347558" cy="34737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6" name="Elipse 5"/>
          <p:cNvSpPr/>
          <p:nvPr/>
        </p:nvSpPr>
        <p:spPr>
          <a:xfrm>
            <a:off x="2184287" y="4107021"/>
            <a:ext cx="347558" cy="34737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Elipse 6"/>
          <p:cNvSpPr/>
          <p:nvPr/>
        </p:nvSpPr>
        <p:spPr>
          <a:xfrm>
            <a:off x="2202629" y="3509246"/>
            <a:ext cx="347558" cy="34737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Elipse 7"/>
          <p:cNvSpPr/>
          <p:nvPr/>
        </p:nvSpPr>
        <p:spPr>
          <a:xfrm>
            <a:off x="2202629" y="5361339"/>
            <a:ext cx="347558" cy="34737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" name="Elipse 8"/>
          <p:cNvSpPr/>
          <p:nvPr/>
        </p:nvSpPr>
        <p:spPr>
          <a:xfrm>
            <a:off x="2184287" y="4747535"/>
            <a:ext cx="347558" cy="34737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Elipse 9"/>
          <p:cNvSpPr/>
          <p:nvPr/>
        </p:nvSpPr>
        <p:spPr>
          <a:xfrm>
            <a:off x="2202629" y="2911471"/>
            <a:ext cx="347558" cy="34737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1" name="Elipse 10"/>
          <p:cNvSpPr/>
          <p:nvPr/>
        </p:nvSpPr>
        <p:spPr>
          <a:xfrm>
            <a:off x="2202629" y="5974391"/>
            <a:ext cx="347558" cy="34737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Elipse 11"/>
          <p:cNvSpPr/>
          <p:nvPr/>
        </p:nvSpPr>
        <p:spPr>
          <a:xfrm>
            <a:off x="4831372" y="2884319"/>
            <a:ext cx="347558" cy="34737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Elipse 12"/>
          <p:cNvSpPr/>
          <p:nvPr/>
        </p:nvSpPr>
        <p:spPr>
          <a:xfrm>
            <a:off x="6973957" y="3297077"/>
            <a:ext cx="347558" cy="34737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Elipse 13"/>
          <p:cNvSpPr/>
          <p:nvPr/>
        </p:nvSpPr>
        <p:spPr>
          <a:xfrm>
            <a:off x="4845500" y="3571099"/>
            <a:ext cx="347558" cy="34737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Elipse 14"/>
          <p:cNvSpPr/>
          <p:nvPr/>
        </p:nvSpPr>
        <p:spPr>
          <a:xfrm>
            <a:off x="4849714" y="5553657"/>
            <a:ext cx="347558" cy="34737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Elipse 15"/>
          <p:cNvSpPr/>
          <p:nvPr/>
        </p:nvSpPr>
        <p:spPr>
          <a:xfrm>
            <a:off x="4824308" y="4869527"/>
            <a:ext cx="347558" cy="34737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Elipse 16"/>
          <p:cNvSpPr/>
          <p:nvPr/>
        </p:nvSpPr>
        <p:spPr>
          <a:xfrm>
            <a:off x="4850821" y="4254056"/>
            <a:ext cx="347558" cy="34737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8" name="Elipse 17"/>
          <p:cNvSpPr/>
          <p:nvPr/>
        </p:nvSpPr>
        <p:spPr>
          <a:xfrm>
            <a:off x="9138545" y="3576893"/>
            <a:ext cx="347558" cy="3473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Elipse 18"/>
          <p:cNvSpPr/>
          <p:nvPr/>
        </p:nvSpPr>
        <p:spPr>
          <a:xfrm>
            <a:off x="7005954" y="5288175"/>
            <a:ext cx="347558" cy="34737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Elipse 19"/>
          <p:cNvSpPr/>
          <p:nvPr/>
        </p:nvSpPr>
        <p:spPr>
          <a:xfrm>
            <a:off x="6996969" y="4647983"/>
            <a:ext cx="347558" cy="34737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1" name="Elipse 20"/>
          <p:cNvSpPr/>
          <p:nvPr/>
        </p:nvSpPr>
        <p:spPr>
          <a:xfrm>
            <a:off x="6971681" y="4011576"/>
            <a:ext cx="347558" cy="34737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2" name="Elipse 21"/>
          <p:cNvSpPr/>
          <p:nvPr/>
        </p:nvSpPr>
        <p:spPr>
          <a:xfrm>
            <a:off x="9145137" y="4246784"/>
            <a:ext cx="347558" cy="3473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3" name="Elipse 22"/>
          <p:cNvSpPr/>
          <p:nvPr/>
        </p:nvSpPr>
        <p:spPr>
          <a:xfrm>
            <a:off x="9151729" y="4947059"/>
            <a:ext cx="347558" cy="3473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cxnSp>
        <p:nvCxnSpPr>
          <p:cNvPr id="25" name="Conector recto 24"/>
          <p:cNvCxnSpPr>
            <a:stCxn id="5" idx="6"/>
            <a:endCxn id="12" idx="2"/>
          </p:cNvCxnSpPr>
          <p:nvPr/>
        </p:nvCxnSpPr>
        <p:spPr>
          <a:xfrm>
            <a:off x="2550187" y="2499367"/>
            <a:ext cx="2281185" cy="558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>
            <a:stCxn id="5" idx="6"/>
            <a:endCxn id="14" idx="2"/>
          </p:cNvCxnSpPr>
          <p:nvPr/>
        </p:nvCxnSpPr>
        <p:spPr>
          <a:xfrm>
            <a:off x="2550187" y="2499367"/>
            <a:ext cx="2295313" cy="1245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>
            <a:stCxn id="5" idx="6"/>
            <a:endCxn id="5" idx="6"/>
          </p:cNvCxnSpPr>
          <p:nvPr/>
        </p:nvCxnSpPr>
        <p:spPr>
          <a:xfrm>
            <a:off x="2550187" y="249936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>
            <a:stCxn id="5" idx="6"/>
            <a:endCxn id="17" idx="2"/>
          </p:cNvCxnSpPr>
          <p:nvPr/>
        </p:nvCxnSpPr>
        <p:spPr>
          <a:xfrm>
            <a:off x="2550187" y="2499367"/>
            <a:ext cx="2300634" cy="19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>
            <a:stCxn id="5" idx="6"/>
            <a:endCxn id="16" idx="2"/>
          </p:cNvCxnSpPr>
          <p:nvPr/>
        </p:nvCxnSpPr>
        <p:spPr>
          <a:xfrm>
            <a:off x="2550187" y="2499367"/>
            <a:ext cx="2274121" cy="2543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>
            <a:stCxn id="5" idx="6"/>
            <a:endCxn id="15" idx="2"/>
          </p:cNvCxnSpPr>
          <p:nvPr/>
        </p:nvCxnSpPr>
        <p:spPr>
          <a:xfrm>
            <a:off x="2550187" y="2499367"/>
            <a:ext cx="2299527" cy="3227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/>
          <p:cNvCxnSpPr>
            <a:stCxn id="10" idx="6"/>
            <a:endCxn id="12" idx="2"/>
          </p:cNvCxnSpPr>
          <p:nvPr/>
        </p:nvCxnSpPr>
        <p:spPr>
          <a:xfrm flipV="1">
            <a:off x="2550187" y="3058008"/>
            <a:ext cx="2281185" cy="27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>
            <a:stCxn id="10" idx="6"/>
            <a:endCxn id="14" idx="2"/>
          </p:cNvCxnSpPr>
          <p:nvPr/>
        </p:nvCxnSpPr>
        <p:spPr>
          <a:xfrm>
            <a:off x="2550187" y="3085160"/>
            <a:ext cx="2295313" cy="659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>
            <a:stCxn id="10" idx="6"/>
            <a:endCxn id="17" idx="2"/>
          </p:cNvCxnSpPr>
          <p:nvPr/>
        </p:nvCxnSpPr>
        <p:spPr>
          <a:xfrm>
            <a:off x="2550187" y="3085160"/>
            <a:ext cx="2300634" cy="1342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>
            <a:stCxn id="10" idx="6"/>
            <a:endCxn id="16" idx="2"/>
          </p:cNvCxnSpPr>
          <p:nvPr/>
        </p:nvCxnSpPr>
        <p:spPr>
          <a:xfrm>
            <a:off x="2550187" y="3085160"/>
            <a:ext cx="2274121" cy="1958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>
            <a:stCxn id="10" idx="6"/>
            <a:endCxn id="15" idx="2"/>
          </p:cNvCxnSpPr>
          <p:nvPr/>
        </p:nvCxnSpPr>
        <p:spPr>
          <a:xfrm>
            <a:off x="2550187" y="3085160"/>
            <a:ext cx="2299527" cy="264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/>
          <p:cNvCxnSpPr>
            <a:stCxn id="7" idx="6"/>
            <a:endCxn id="12" idx="2"/>
          </p:cNvCxnSpPr>
          <p:nvPr/>
        </p:nvCxnSpPr>
        <p:spPr>
          <a:xfrm flipV="1">
            <a:off x="2550187" y="3058008"/>
            <a:ext cx="2281185" cy="624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/>
          <p:cNvCxnSpPr>
            <a:stCxn id="7" idx="6"/>
            <a:endCxn id="14" idx="2"/>
          </p:cNvCxnSpPr>
          <p:nvPr/>
        </p:nvCxnSpPr>
        <p:spPr>
          <a:xfrm>
            <a:off x="2550187" y="3682935"/>
            <a:ext cx="2295313" cy="61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/>
          <p:cNvCxnSpPr>
            <a:stCxn id="7" idx="6"/>
            <a:endCxn id="17" idx="2"/>
          </p:cNvCxnSpPr>
          <p:nvPr/>
        </p:nvCxnSpPr>
        <p:spPr>
          <a:xfrm>
            <a:off x="2550187" y="3682935"/>
            <a:ext cx="2300634" cy="744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/>
          <p:cNvCxnSpPr>
            <a:stCxn id="7" idx="6"/>
            <a:endCxn id="16" idx="2"/>
          </p:cNvCxnSpPr>
          <p:nvPr/>
        </p:nvCxnSpPr>
        <p:spPr>
          <a:xfrm>
            <a:off x="2550187" y="3682935"/>
            <a:ext cx="2274121" cy="1360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/>
          <p:cNvCxnSpPr>
            <a:stCxn id="7" idx="6"/>
            <a:endCxn id="15" idx="2"/>
          </p:cNvCxnSpPr>
          <p:nvPr/>
        </p:nvCxnSpPr>
        <p:spPr>
          <a:xfrm>
            <a:off x="2550187" y="3682935"/>
            <a:ext cx="2299527" cy="2044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/>
          <p:cNvCxnSpPr>
            <a:stCxn id="6" idx="6"/>
            <a:endCxn id="12" idx="2"/>
          </p:cNvCxnSpPr>
          <p:nvPr/>
        </p:nvCxnSpPr>
        <p:spPr>
          <a:xfrm flipV="1">
            <a:off x="2531845" y="3058008"/>
            <a:ext cx="2299527" cy="1222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/>
          <p:cNvCxnSpPr>
            <a:stCxn id="6" idx="6"/>
            <a:endCxn id="14" idx="2"/>
          </p:cNvCxnSpPr>
          <p:nvPr/>
        </p:nvCxnSpPr>
        <p:spPr>
          <a:xfrm flipV="1">
            <a:off x="2531845" y="3744788"/>
            <a:ext cx="2313655" cy="535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6" idx="6"/>
            <a:endCxn id="17" idx="2"/>
          </p:cNvCxnSpPr>
          <p:nvPr/>
        </p:nvCxnSpPr>
        <p:spPr>
          <a:xfrm>
            <a:off x="2531845" y="4280710"/>
            <a:ext cx="2318976" cy="147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/>
          <p:cNvCxnSpPr>
            <a:stCxn id="6" idx="6"/>
            <a:endCxn id="16" idx="2"/>
          </p:cNvCxnSpPr>
          <p:nvPr/>
        </p:nvCxnSpPr>
        <p:spPr>
          <a:xfrm>
            <a:off x="2531845" y="4280710"/>
            <a:ext cx="2292463" cy="762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/>
          <p:cNvCxnSpPr>
            <a:stCxn id="6" idx="6"/>
            <a:endCxn id="15" idx="2"/>
          </p:cNvCxnSpPr>
          <p:nvPr/>
        </p:nvCxnSpPr>
        <p:spPr>
          <a:xfrm>
            <a:off x="2531845" y="4280710"/>
            <a:ext cx="2317869" cy="1446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/>
          <p:cNvCxnSpPr>
            <a:stCxn id="9" idx="6"/>
            <a:endCxn id="12" idx="2"/>
          </p:cNvCxnSpPr>
          <p:nvPr/>
        </p:nvCxnSpPr>
        <p:spPr>
          <a:xfrm flipV="1">
            <a:off x="2531845" y="3058008"/>
            <a:ext cx="2299527" cy="1863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>
            <a:stCxn id="9" idx="6"/>
            <a:endCxn id="14" idx="2"/>
          </p:cNvCxnSpPr>
          <p:nvPr/>
        </p:nvCxnSpPr>
        <p:spPr>
          <a:xfrm flipV="1">
            <a:off x="2531845" y="3744788"/>
            <a:ext cx="2313655" cy="1176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/>
          <p:cNvCxnSpPr>
            <a:stCxn id="9" idx="6"/>
            <a:endCxn id="17" idx="2"/>
          </p:cNvCxnSpPr>
          <p:nvPr/>
        </p:nvCxnSpPr>
        <p:spPr>
          <a:xfrm flipV="1">
            <a:off x="2531845" y="4427745"/>
            <a:ext cx="2318976" cy="493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/>
          <p:cNvCxnSpPr>
            <a:stCxn id="9" idx="6"/>
            <a:endCxn id="16" idx="2"/>
          </p:cNvCxnSpPr>
          <p:nvPr/>
        </p:nvCxnSpPr>
        <p:spPr>
          <a:xfrm>
            <a:off x="2531845" y="4921224"/>
            <a:ext cx="2292463" cy="121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>
            <a:stCxn id="9" idx="6"/>
            <a:endCxn id="15" idx="2"/>
          </p:cNvCxnSpPr>
          <p:nvPr/>
        </p:nvCxnSpPr>
        <p:spPr>
          <a:xfrm>
            <a:off x="2531845" y="4921224"/>
            <a:ext cx="2317869" cy="806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/>
          <p:cNvCxnSpPr>
            <a:stCxn id="8" idx="6"/>
            <a:endCxn id="12" idx="2"/>
          </p:cNvCxnSpPr>
          <p:nvPr/>
        </p:nvCxnSpPr>
        <p:spPr>
          <a:xfrm flipV="1">
            <a:off x="2550187" y="3058008"/>
            <a:ext cx="2281185" cy="2477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>
            <a:stCxn id="8" idx="6"/>
            <a:endCxn id="14" idx="2"/>
          </p:cNvCxnSpPr>
          <p:nvPr/>
        </p:nvCxnSpPr>
        <p:spPr>
          <a:xfrm flipV="1">
            <a:off x="2550187" y="3744788"/>
            <a:ext cx="2295313" cy="1790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/>
          <p:cNvCxnSpPr>
            <a:stCxn id="8" idx="6"/>
            <a:endCxn id="17" idx="2"/>
          </p:cNvCxnSpPr>
          <p:nvPr/>
        </p:nvCxnSpPr>
        <p:spPr>
          <a:xfrm flipV="1">
            <a:off x="2550187" y="4427745"/>
            <a:ext cx="2300634" cy="1107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/>
          <p:cNvCxnSpPr>
            <a:stCxn id="8" idx="6"/>
            <a:endCxn id="16" idx="2"/>
          </p:cNvCxnSpPr>
          <p:nvPr/>
        </p:nvCxnSpPr>
        <p:spPr>
          <a:xfrm flipV="1">
            <a:off x="2550187" y="5043216"/>
            <a:ext cx="2274121" cy="491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/>
          <p:cNvCxnSpPr>
            <a:stCxn id="8" idx="6"/>
            <a:endCxn id="15" idx="2"/>
          </p:cNvCxnSpPr>
          <p:nvPr/>
        </p:nvCxnSpPr>
        <p:spPr>
          <a:xfrm>
            <a:off x="2550187" y="5535028"/>
            <a:ext cx="2299527" cy="192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/>
          <p:cNvCxnSpPr>
            <a:stCxn id="11" idx="6"/>
            <a:endCxn id="12" idx="2"/>
          </p:cNvCxnSpPr>
          <p:nvPr/>
        </p:nvCxnSpPr>
        <p:spPr>
          <a:xfrm flipV="1">
            <a:off x="2550187" y="3058008"/>
            <a:ext cx="2281185" cy="3090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/>
          <p:cNvCxnSpPr>
            <a:stCxn id="11" idx="6"/>
            <a:endCxn id="14" idx="2"/>
          </p:cNvCxnSpPr>
          <p:nvPr/>
        </p:nvCxnSpPr>
        <p:spPr>
          <a:xfrm flipV="1">
            <a:off x="2550187" y="3744788"/>
            <a:ext cx="2295313" cy="2403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>
            <a:stCxn id="11" idx="6"/>
            <a:endCxn id="17" idx="2"/>
          </p:cNvCxnSpPr>
          <p:nvPr/>
        </p:nvCxnSpPr>
        <p:spPr>
          <a:xfrm flipV="1">
            <a:off x="2550187" y="4427745"/>
            <a:ext cx="2300634" cy="1720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/>
          <p:cNvCxnSpPr>
            <a:stCxn id="11" idx="6"/>
            <a:endCxn id="16" idx="2"/>
          </p:cNvCxnSpPr>
          <p:nvPr/>
        </p:nvCxnSpPr>
        <p:spPr>
          <a:xfrm flipV="1">
            <a:off x="2550187" y="5043216"/>
            <a:ext cx="2274121" cy="1104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/>
          <p:cNvCxnSpPr>
            <a:stCxn id="11" idx="6"/>
            <a:endCxn id="15" idx="2"/>
          </p:cNvCxnSpPr>
          <p:nvPr/>
        </p:nvCxnSpPr>
        <p:spPr>
          <a:xfrm flipV="1">
            <a:off x="2550187" y="5727346"/>
            <a:ext cx="2299527" cy="420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cto 96"/>
          <p:cNvCxnSpPr>
            <a:stCxn id="12" idx="6"/>
            <a:endCxn id="13" idx="2"/>
          </p:cNvCxnSpPr>
          <p:nvPr/>
        </p:nvCxnSpPr>
        <p:spPr>
          <a:xfrm>
            <a:off x="5178930" y="3058008"/>
            <a:ext cx="1795027" cy="412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/>
          <p:cNvCxnSpPr>
            <a:stCxn id="12" idx="6"/>
            <a:endCxn id="21" idx="2"/>
          </p:cNvCxnSpPr>
          <p:nvPr/>
        </p:nvCxnSpPr>
        <p:spPr>
          <a:xfrm>
            <a:off x="5178930" y="3058008"/>
            <a:ext cx="1792751" cy="1127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cto 100"/>
          <p:cNvCxnSpPr>
            <a:stCxn id="12" idx="6"/>
            <a:endCxn id="20" idx="2"/>
          </p:cNvCxnSpPr>
          <p:nvPr/>
        </p:nvCxnSpPr>
        <p:spPr>
          <a:xfrm>
            <a:off x="5178930" y="3058008"/>
            <a:ext cx="1818039" cy="1763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/>
          <p:cNvCxnSpPr>
            <a:stCxn id="14" idx="6"/>
            <a:endCxn id="13" idx="2"/>
          </p:cNvCxnSpPr>
          <p:nvPr/>
        </p:nvCxnSpPr>
        <p:spPr>
          <a:xfrm flipV="1">
            <a:off x="5193058" y="3470766"/>
            <a:ext cx="1780899" cy="274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/>
          <p:cNvCxnSpPr>
            <a:stCxn id="12" idx="6"/>
            <a:endCxn id="19" idx="2"/>
          </p:cNvCxnSpPr>
          <p:nvPr/>
        </p:nvCxnSpPr>
        <p:spPr>
          <a:xfrm>
            <a:off x="5178930" y="3058008"/>
            <a:ext cx="1827024" cy="2403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106"/>
          <p:cNvCxnSpPr>
            <a:stCxn id="14" idx="6"/>
            <a:endCxn id="21" idx="2"/>
          </p:cNvCxnSpPr>
          <p:nvPr/>
        </p:nvCxnSpPr>
        <p:spPr>
          <a:xfrm>
            <a:off x="5193058" y="3744788"/>
            <a:ext cx="1778623" cy="440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cto 108"/>
          <p:cNvCxnSpPr>
            <a:stCxn id="14" idx="6"/>
            <a:endCxn id="20" idx="2"/>
          </p:cNvCxnSpPr>
          <p:nvPr/>
        </p:nvCxnSpPr>
        <p:spPr>
          <a:xfrm>
            <a:off x="5193058" y="3744788"/>
            <a:ext cx="1803911" cy="1076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cto 110"/>
          <p:cNvCxnSpPr>
            <a:stCxn id="14" idx="6"/>
            <a:endCxn id="19" idx="2"/>
          </p:cNvCxnSpPr>
          <p:nvPr/>
        </p:nvCxnSpPr>
        <p:spPr>
          <a:xfrm>
            <a:off x="5193058" y="3744788"/>
            <a:ext cx="1812896" cy="1717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112"/>
          <p:cNvCxnSpPr>
            <a:stCxn id="17" idx="6"/>
            <a:endCxn id="13" idx="2"/>
          </p:cNvCxnSpPr>
          <p:nvPr/>
        </p:nvCxnSpPr>
        <p:spPr>
          <a:xfrm flipV="1">
            <a:off x="5198379" y="3470766"/>
            <a:ext cx="1775578" cy="956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cto 114"/>
          <p:cNvCxnSpPr>
            <a:stCxn id="17" idx="6"/>
            <a:endCxn id="21" idx="2"/>
          </p:cNvCxnSpPr>
          <p:nvPr/>
        </p:nvCxnSpPr>
        <p:spPr>
          <a:xfrm flipV="1">
            <a:off x="5198379" y="4185265"/>
            <a:ext cx="1773302" cy="242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cto 116"/>
          <p:cNvCxnSpPr>
            <a:stCxn id="17" idx="6"/>
            <a:endCxn id="20" idx="2"/>
          </p:cNvCxnSpPr>
          <p:nvPr/>
        </p:nvCxnSpPr>
        <p:spPr>
          <a:xfrm>
            <a:off x="5198379" y="4427745"/>
            <a:ext cx="1798590" cy="393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118"/>
          <p:cNvCxnSpPr>
            <a:stCxn id="17" idx="6"/>
            <a:endCxn id="19" idx="2"/>
          </p:cNvCxnSpPr>
          <p:nvPr/>
        </p:nvCxnSpPr>
        <p:spPr>
          <a:xfrm>
            <a:off x="5198379" y="4427745"/>
            <a:ext cx="1807575" cy="1034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cto 120"/>
          <p:cNvCxnSpPr>
            <a:stCxn id="16" idx="6"/>
            <a:endCxn id="13" idx="2"/>
          </p:cNvCxnSpPr>
          <p:nvPr/>
        </p:nvCxnSpPr>
        <p:spPr>
          <a:xfrm flipV="1">
            <a:off x="5171866" y="3470766"/>
            <a:ext cx="1802091" cy="1572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122"/>
          <p:cNvCxnSpPr>
            <a:stCxn id="16" idx="6"/>
            <a:endCxn id="21" idx="2"/>
          </p:cNvCxnSpPr>
          <p:nvPr/>
        </p:nvCxnSpPr>
        <p:spPr>
          <a:xfrm flipV="1">
            <a:off x="5171866" y="4185265"/>
            <a:ext cx="1799815" cy="857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/>
          <p:cNvCxnSpPr>
            <a:stCxn id="16" idx="6"/>
            <a:endCxn id="20" idx="2"/>
          </p:cNvCxnSpPr>
          <p:nvPr/>
        </p:nvCxnSpPr>
        <p:spPr>
          <a:xfrm flipV="1">
            <a:off x="5171866" y="4821672"/>
            <a:ext cx="1825103" cy="221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cto 126"/>
          <p:cNvCxnSpPr>
            <a:stCxn id="16" idx="6"/>
            <a:endCxn id="19" idx="2"/>
          </p:cNvCxnSpPr>
          <p:nvPr/>
        </p:nvCxnSpPr>
        <p:spPr>
          <a:xfrm>
            <a:off x="5171866" y="5043216"/>
            <a:ext cx="1834088" cy="418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cto 128"/>
          <p:cNvCxnSpPr>
            <a:stCxn id="15" idx="6"/>
            <a:endCxn id="13" idx="2"/>
          </p:cNvCxnSpPr>
          <p:nvPr/>
        </p:nvCxnSpPr>
        <p:spPr>
          <a:xfrm flipV="1">
            <a:off x="5197272" y="3470766"/>
            <a:ext cx="1776685" cy="2256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cto 130"/>
          <p:cNvCxnSpPr>
            <a:stCxn id="15" idx="6"/>
            <a:endCxn id="21" idx="2"/>
          </p:cNvCxnSpPr>
          <p:nvPr/>
        </p:nvCxnSpPr>
        <p:spPr>
          <a:xfrm flipV="1">
            <a:off x="5197272" y="4185265"/>
            <a:ext cx="1774409" cy="1542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cto 132"/>
          <p:cNvCxnSpPr>
            <a:stCxn id="15" idx="6"/>
            <a:endCxn id="19" idx="2"/>
          </p:cNvCxnSpPr>
          <p:nvPr/>
        </p:nvCxnSpPr>
        <p:spPr>
          <a:xfrm flipV="1">
            <a:off x="5197272" y="5461864"/>
            <a:ext cx="1808682" cy="265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134"/>
          <p:cNvCxnSpPr>
            <a:stCxn id="13" idx="6"/>
            <a:endCxn id="18" idx="2"/>
          </p:cNvCxnSpPr>
          <p:nvPr/>
        </p:nvCxnSpPr>
        <p:spPr>
          <a:xfrm>
            <a:off x="7321515" y="3470766"/>
            <a:ext cx="1817030" cy="279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cto 136"/>
          <p:cNvCxnSpPr>
            <a:stCxn id="13" idx="6"/>
            <a:endCxn id="22" idx="2"/>
          </p:cNvCxnSpPr>
          <p:nvPr/>
        </p:nvCxnSpPr>
        <p:spPr>
          <a:xfrm>
            <a:off x="7321515" y="3470766"/>
            <a:ext cx="1823622" cy="949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cto 138"/>
          <p:cNvCxnSpPr>
            <a:stCxn id="13" idx="6"/>
            <a:endCxn id="23" idx="2"/>
          </p:cNvCxnSpPr>
          <p:nvPr/>
        </p:nvCxnSpPr>
        <p:spPr>
          <a:xfrm>
            <a:off x="7321515" y="3470766"/>
            <a:ext cx="1830214" cy="1649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140"/>
          <p:cNvCxnSpPr>
            <a:stCxn id="21" idx="6"/>
            <a:endCxn id="18" idx="2"/>
          </p:cNvCxnSpPr>
          <p:nvPr/>
        </p:nvCxnSpPr>
        <p:spPr>
          <a:xfrm flipV="1">
            <a:off x="7319239" y="3750582"/>
            <a:ext cx="1819306" cy="434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cto 142"/>
          <p:cNvCxnSpPr>
            <a:stCxn id="21" idx="6"/>
            <a:endCxn id="22" idx="2"/>
          </p:cNvCxnSpPr>
          <p:nvPr/>
        </p:nvCxnSpPr>
        <p:spPr>
          <a:xfrm>
            <a:off x="7319239" y="4185265"/>
            <a:ext cx="1825898" cy="235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cto 144"/>
          <p:cNvCxnSpPr>
            <a:stCxn id="21" idx="6"/>
            <a:endCxn id="23" idx="2"/>
          </p:cNvCxnSpPr>
          <p:nvPr/>
        </p:nvCxnSpPr>
        <p:spPr>
          <a:xfrm>
            <a:off x="7319239" y="4185265"/>
            <a:ext cx="1832490" cy="935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146"/>
          <p:cNvCxnSpPr>
            <a:stCxn id="20" idx="6"/>
            <a:endCxn id="18" idx="2"/>
          </p:cNvCxnSpPr>
          <p:nvPr/>
        </p:nvCxnSpPr>
        <p:spPr>
          <a:xfrm flipV="1">
            <a:off x="7344527" y="3750582"/>
            <a:ext cx="1794018" cy="1071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cto 148"/>
          <p:cNvCxnSpPr>
            <a:stCxn id="20" idx="6"/>
            <a:endCxn id="22" idx="2"/>
          </p:cNvCxnSpPr>
          <p:nvPr/>
        </p:nvCxnSpPr>
        <p:spPr>
          <a:xfrm flipV="1">
            <a:off x="7344527" y="4420473"/>
            <a:ext cx="1800610" cy="401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cto 150"/>
          <p:cNvCxnSpPr>
            <a:stCxn id="20" idx="6"/>
            <a:endCxn id="23" idx="2"/>
          </p:cNvCxnSpPr>
          <p:nvPr/>
        </p:nvCxnSpPr>
        <p:spPr>
          <a:xfrm>
            <a:off x="7344527" y="4821672"/>
            <a:ext cx="1807202" cy="299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152"/>
          <p:cNvCxnSpPr>
            <a:stCxn id="19" idx="6"/>
            <a:endCxn id="18" idx="2"/>
          </p:cNvCxnSpPr>
          <p:nvPr/>
        </p:nvCxnSpPr>
        <p:spPr>
          <a:xfrm flipV="1">
            <a:off x="7353512" y="3750582"/>
            <a:ext cx="1785033" cy="1711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154"/>
          <p:cNvCxnSpPr>
            <a:stCxn id="19" idx="6"/>
            <a:endCxn id="22" idx="2"/>
          </p:cNvCxnSpPr>
          <p:nvPr/>
        </p:nvCxnSpPr>
        <p:spPr>
          <a:xfrm flipV="1">
            <a:off x="7353512" y="4420473"/>
            <a:ext cx="1791625" cy="1041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cto 156"/>
          <p:cNvCxnSpPr>
            <a:stCxn id="19" idx="6"/>
            <a:endCxn id="23" idx="2"/>
          </p:cNvCxnSpPr>
          <p:nvPr/>
        </p:nvCxnSpPr>
        <p:spPr>
          <a:xfrm flipV="1">
            <a:off x="7353512" y="5120748"/>
            <a:ext cx="1798217" cy="341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cto de flecha 158"/>
          <p:cNvCxnSpPr>
            <a:endCxn id="5" idx="2"/>
          </p:cNvCxnSpPr>
          <p:nvPr/>
        </p:nvCxnSpPr>
        <p:spPr>
          <a:xfrm>
            <a:off x="1596980" y="2499367"/>
            <a:ext cx="605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cto de flecha 160"/>
          <p:cNvCxnSpPr>
            <a:endCxn id="10" idx="2"/>
          </p:cNvCxnSpPr>
          <p:nvPr/>
        </p:nvCxnSpPr>
        <p:spPr>
          <a:xfrm>
            <a:off x="1596980" y="3074549"/>
            <a:ext cx="605649" cy="10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recto de flecha 163"/>
          <p:cNvCxnSpPr>
            <a:endCxn id="7" idx="2"/>
          </p:cNvCxnSpPr>
          <p:nvPr/>
        </p:nvCxnSpPr>
        <p:spPr>
          <a:xfrm>
            <a:off x="1596980" y="3682935"/>
            <a:ext cx="605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cto de flecha 166"/>
          <p:cNvCxnSpPr>
            <a:endCxn id="6" idx="2"/>
          </p:cNvCxnSpPr>
          <p:nvPr/>
        </p:nvCxnSpPr>
        <p:spPr>
          <a:xfrm>
            <a:off x="1596980" y="4271649"/>
            <a:ext cx="587307" cy="9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cto de flecha 168"/>
          <p:cNvCxnSpPr>
            <a:endCxn id="9" idx="2"/>
          </p:cNvCxnSpPr>
          <p:nvPr/>
        </p:nvCxnSpPr>
        <p:spPr>
          <a:xfrm flipV="1">
            <a:off x="1596980" y="4921224"/>
            <a:ext cx="587307" cy="9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cto de flecha 173"/>
          <p:cNvCxnSpPr>
            <a:endCxn id="8" idx="2"/>
          </p:cNvCxnSpPr>
          <p:nvPr/>
        </p:nvCxnSpPr>
        <p:spPr>
          <a:xfrm>
            <a:off x="1596980" y="5535028"/>
            <a:ext cx="605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cto de flecha 175"/>
          <p:cNvCxnSpPr>
            <a:endCxn id="11" idx="2"/>
          </p:cNvCxnSpPr>
          <p:nvPr/>
        </p:nvCxnSpPr>
        <p:spPr>
          <a:xfrm>
            <a:off x="1596980" y="6148080"/>
            <a:ext cx="605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cto de flecha 179"/>
          <p:cNvCxnSpPr>
            <a:stCxn id="18" idx="6"/>
          </p:cNvCxnSpPr>
          <p:nvPr/>
        </p:nvCxnSpPr>
        <p:spPr>
          <a:xfrm>
            <a:off x="9486103" y="3750582"/>
            <a:ext cx="562036" cy="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cto de flecha 181"/>
          <p:cNvCxnSpPr>
            <a:stCxn id="22" idx="6"/>
          </p:cNvCxnSpPr>
          <p:nvPr/>
        </p:nvCxnSpPr>
        <p:spPr>
          <a:xfrm>
            <a:off x="9492695" y="4420473"/>
            <a:ext cx="611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cto de flecha 183"/>
          <p:cNvCxnSpPr>
            <a:stCxn id="23" idx="6"/>
          </p:cNvCxnSpPr>
          <p:nvPr/>
        </p:nvCxnSpPr>
        <p:spPr>
          <a:xfrm>
            <a:off x="9499287" y="5120748"/>
            <a:ext cx="577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CuadroTexto 184"/>
          <p:cNvSpPr txBox="1"/>
          <p:nvPr/>
        </p:nvSpPr>
        <p:spPr>
          <a:xfrm>
            <a:off x="1596980" y="1751527"/>
            <a:ext cx="198334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Capa de entrada</a:t>
            </a:r>
            <a:endParaRPr lang="es-AR" dirty="0"/>
          </a:p>
        </p:txBody>
      </p:sp>
      <p:sp>
        <p:nvSpPr>
          <p:cNvPr id="187" name="CuadroTexto 186"/>
          <p:cNvSpPr txBox="1"/>
          <p:nvPr/>
        </p:nvSpPr>
        <p:spPr>
          <a:xfrm>
            <a:off x="4714566" y="1746559"/>
            <a:ext cx="198334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Capas Ocultas</a:t>
            </a:r>
            <a:endParaRPr lang="es-AR" dirty="0"/>
          </a:p>
        </p:txBody>
      </p:sp>
      <p:sp>
        <p:nvSpPr>
          <p:cNvPr id="188" name="CuadroTexto 187"/>
          <p:cNvSpPr txBox="1"/>
          <p:nvPr/>
        </p:nvSpPr>
        <p:spPr>
          <a:xfrm>
            <a:off x="7832153" y="1759250"/>
            <a:ext cx="198334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Capa de salida</a:t>
            </a:r>
            <a:endParaRPr lang="es-AR" dirty="0"/>
          </a:p>
        </p:txBody>
      </p:sp>
      <p:cxnSp>
        <p:nvCxnSpPr>
          <p:cNvPr id="104" name="Conector recto 103"/>
          <p:cNvCxnSpPr>
            <a:stCxn id="15" idx="6"/>
            <a:endCxn id="20" idx="2"/>
          </p:cNvCxnSpPr>
          <p:nvPr/>
        </p:nvCxnSpPr>
        <p:spPr>
          <a:xfrm flipV="1">
            <a:off x="5197272" y="4821672"/>
            <a:ext cx="1799697" cy="905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04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2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0"/>
                            </p:stCondLst>
                            <p:childTnLst>
                              <p:par>
                                <p:cTn id="1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500"/>
                            </p:stCondLst>
                            <p:childTnLst>
                              <p:par>
                                <p:cTn id="1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000"/>
                            </p:stCondLst>
                            <p:childTnLst>
                              <p:par>
                                <p:cTn id="1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500"/>
                            </p:stCondLst>
                            <p:childTnLst>
                              <p:par>
                                <p:cTn id="1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7000"/>
                            </p:stCondLst>
                            <p:childTnLst>
                              <p:par>
                                <p:cTn id="1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500"/>
                            </p:stCondLst>
                            <p:childTnLst>
                              <p:par>
                                <p:cTn id="1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000"/>
                            </p:stCondLst>
                            <p:childTnLst>
                              <p:par>
                                <p:cTn id="1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8500"/>
                            </p:stCondLst>
                            <p:childTnLst>
                              <p:par>
                                <p:cTn id="1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000"/>
                            </p:stCondLst>
                            <p:childTnLst>
                              <p:par>
                                <p:cTn id="1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9500"/>
                            </p:stCondLst>
                            <p:childTnLst>
                              <p:par>
                                <p:cTn id="16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9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0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3500"/>
                            </p:stCondLst>
                            <p:childTnLst>
                              <p:par>
                                <p:cTn id="20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4500"/>
                            </p:stCondLst>
                            <p:childTnLst>
                              <p:par>
                                <p:cTn id="2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00"/>
                            </p:stCondLst>
                            <p:childTnLst>
                              <p:par>
                                <p:cTn id="2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2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6000"/>
                            </p:stCondLst>
                            <p:childTnLst>
                              <p:par>
                                <p:cTn id="2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6500"/>
                            </p:stCondLst>
                            <p:childTnLst>
                              <p:par>
                                <p:cTn id="2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7000"/>
                            </p:stCondLst>
                            <p:childTnLst>
                              <p:par>
                                <p:cTn id="2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7500"/>
                            </p:stCondLst>
                            <p:childTnLst>
                              <p:par>
                                <p:cTn id="2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8000"/>
                            </p:stCondLst>
                            <p:childTnLst>
                              <p:par>
                                <p:cTn id="2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8500"/>
                            </p:stCondLst>
                            <p:childTnLst>
                              <p:par>
                                <p:cTn id="2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9000"/>
                            </p:stCondLst>
                            <p:childTnLst>
                              <p:par>
                                <p:cTn id="2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9500"/>
                            </p:stCondLst>
                            <p:childTnLst>
                              <p:par>
                                <p:cTn id="26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20000"/>
                            </p:stCondLst>
                            <p:childTnLst>
                              <p:par>
                                <p:cTn id="27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20500"/>
                            </p:stCondLst>
                            <p:childTnLst>
                              <p:par>
                                <p:cTn id="27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1000"/>
                            </p:stCondLst>
                            <p:childTnLst>
                              <p:par>
                                <p:cTn id="28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21500"/>
                            </p:stCondLst>
                            <p:childTnLst>
                              <p:par>
                                <p:cTn id="2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22000"/>
                            </p:stCondLst>
                            <p:childTnLst>
                              <p:par>
                                <p:cTn id="30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8" dur="2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24000"/>
                            </p:stCondLst>
                            <p:childTnLst>
                              <p:par>
                                <p:cTn id="3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24500"/>
                            </p:stCondLst>
                            <p:childTnLst>
                              <p:par>
                                <p:cTn id="3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25000"/>
                            </p:stCondLst>
                            <p:childTnLst>
                              <p:par>
                                <p:cTn id="3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25500"/>
                            </p:stCondLst>
                            <p:childTnLst>
                              <p:par>
                                <p:cTn id="3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26000"/>
                            </p:stCondLst>
                            <p:childTnLst>
                              <p:par>
                                <p:cTn id="3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6500"/>
                            </p:stCondLst>
                            <p:childTnLst>
                              <p:par>
                                <p:cTn id="3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27000"/>
                            </p:stCondLst>
                            <p:childTnLst>
                              <p:par>
                                <p:cTn id="3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27500"/>
                            </p:stCondLst>
                            <p:childTnLst>
                              <p:par>
                                <p:cTn id="3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28000"/>
                            </p:stCondLst>
                            <p:childTnLst>
                              <p:par>
                                <p:cTn id="3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28500"/>
                            </p:stCondLst>
                            <p:childTnLst>
                              <p:par>
                                <p:cTn id="3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29000"/>
                            </p:stCondLst>
                            <p:childTnLst>
                              <p:par>
                                <p:cTn id="3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29500"/>
                            </p:stCondLst>
                            <p:childTnLst>
                              <p:par>
                                <p:cTn id="3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30000"/>
                            </p:stCondLst>
                            <p:childTnLst>
                              <p:par>
                                <p:cTn id="3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30500"/>
                            </p:stCondLst>
                            <p:childTnLst>
                              <p:par>
                                <p:cTn id="3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31000"/>
                            </p:stCondLst>
                            <p:childTnLst>
                              <p:par>
                                <p:cTn id="3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1500"/>
                            </p:stCondLst>
                            <p:childTnLst>
                              <p:par>
                                <p:cTn id="3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32000"/>
                            </p:stCondLst>
                            <p:childTnLst>
                              <p:par>
                                <p:cTn id="3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32500"/>
                            </p:stCondLst>
                            <p:childTnLst>
                              <p:par>
                                <p:cTn id="3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33000"/>
                            </p:stCondLst>
                            <p:childTnLst>
                              <p:par>
                                <p:cTn id="40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3500"/>
                            </p:stCondLst>
                            <p:childTnLst>
                              <p:par>
                                <p:cTn id="4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4500"/>
                            </p:stCondLst>
                            <p:childTnLst>
                              <p:par>
                                <p:cTn id="4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7" dur="2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6500"/>
                            </p:stCondLst>
                            <p:childTnLst>
                              <p:par>
                                <p:cTn id="4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37000"/>
                            </p:stCondLst>
                            <p:childTnLst>
                              <p:par>
                                <p:cTn id="4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37500"/>
                            </p:stCondLst>
                            <p:childTnLst>
                              <p:par>
                                <p:cTn id="4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38000"/>
                            </p:stCondLst>
                            <p:childTnLst>
                              <p:par>
                                <p:cTn id="4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38500"/>
                            </p:stCondLst>
                            <p:childTnLst>
                              <p:par>
                                <p:cTn id="4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39000"/>
                            </p:stCondLst>
                            <p:childTnLst>
                              <p:par>
                                <p:cTn id="4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39500"/>
                            </p:stCondLst>
                            <p:childTnLst>
                              <p:par>
                                <p:cTn id="4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40000"/>
                            </p:stCondLst>
                            <p:childTnLst>
                              <p:par>
                                <p:cTn id="4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0500"/>
                            </p:stCondLst>
                            <p:childTnLst>
                              <p:par>
                                <p:cTn id="46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3" fill="hold">
                            <p:stCondLst>
                              <p:cond delay="41000"/>
                            </p:stCondLst>
                            <p:childTnLst>
                              <p:par>
                                <p:cTn id="47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fill="hold">
                            <p:stCondLst>
                              <p:cond delay="41500"/>
                            </p:stCondLst>
                            <p:childTnLst>
                              <p:par>
                                <p:cTn id="47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42000"/>
                            </p:stCondLst>
                            <p:childTnLst>
                              <p:par>
                                <p:cTn id="48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500"/>
                            </p:stCondLst>
                            <p:childTnLst>
                              <p:par>
                                <p:cTn id="48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185" grpId="0" animBg="1"/>
      <p:bldP spid="187" grpId="0" animBg="1"/>
      <p:bldP spid="1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416676" y="540912"/>
            <a:ext cx="94402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i="1" u="sng" dirty="0" err="1" smtClean="0"/>
              <a:t>Redes</a:t>
            </a:r>
            <a:r>
              <a:rPr lang="en-US" sz="2000" b="1" i="1" u="sng" dirty="0" smtClean="0"/>
              <a:t> </a:t>
            </a:r>
            <a:r>
              <a:rPr lang="en-US" sz="2000" b="1" i="1" u="sng" dirty="0" err="1" smtClean="0"/>
              <a:t>Feedforward</a:t>
            </a:r>
            <a:r>
              <a:rPr lang="en-US" i="1" dirty="0" smtClean="0"/>
              <a:t> : </a:t>
            </a:r>
          </a:p>
          <a:p>
            <a:r>
              <a:rPr lang="en-US" dirty="0" smtClean="0"/>
              <a:t>Las mas </a:t>
            </a:r>
            <a:r>
              <a:rPr lang="en-US" dirty="0" err="1" smtClean="0"/>
              <a:t>conocidas</a:t>
            </a:r>
            <a:r>
              <a:rPr lang="en-US" dirty="0" smtClean="0"/>
              <a:t> son:</a:t>
            </a:r>
          </a:p>
          <a:p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Perceptron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       </a:t>
            </a:r>
            <a:r>
              <a:rPr lang="en-US" dirty="0" err="1"/>
              <a:t>Adaline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       </a:t>
            </a:r>
            <a:r>
              <a:rPr lang="en-US" dirty="0" err="1"/>
              <a:t>Madaline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       </a:t>
            </a:r>
            <a:r>
              <a:rPr lang="en-US" dirty="0" err="1"/>
              <a:t>Backpropagation</a:t>
            </a:r>
            <a:endParaRPr lang="en-US" dirty="0"/>
          </a:p>
          <a:p>
            <a:r>
              <a:rPr lang="en-US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i="1" u="sng" dirty="0" err="1" smtClean="0"/>
              <a:t>Redes</a:t>
            </a:r>
            <a:r>
              <a:rPr lang="en-US" sz="2000" b="1" i="1" u="sng" dirty="0" smtClean="0"/>
              <a:t> Feedback:</a:t>
            </a:r>
            <a:endParaRPr lang="es-AR" dirty="0"/>
          </a:p>
        </p:txBody>
      </p:sp>
      <p:pic>
        <p:nvPicPr>
          <p:cNvPr id="10" name="Picture 12" descr="A:\RECURR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155" y="3404545"/>
            <a:ext cx="3776628" cy="296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MLRN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7737" y="3291111"/>
            <a:ext cx="3644537" cy="288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627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738186" y="1244835"/>
            <a:ext cx="5228822" cy="373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Tipo de Entrenamiento</a:t>
            </a:r>
            <a:endParaRPr lang="es-AR" dirty="0"/>
          </a:p>
        </p:txBody>
      </p:sp>
      <p:sp>
        <p:nvSpPr>
          <p:cNvPr id="5" name="CuadroTexto 4"/>
          <p:cNvSpPr txBox="1"/>
          <p:nvPr/>
        </p:nvSpPr>
        <p:spPr>
          <a:xfrm>
            <a:off x="1354857" y="2095577"/>
            <a:ext cx="9513439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AR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Supervisado:</a:t>
            </a:r>
          </a:p>
          <a:p>
            <a:r>
              <a:rPr lang="es-AR" dirty="0" smtClean="0"/>
              <a:t>En este caso un experto asesora el entrenamiento</a:t>
            </a:r>
          </a:p>
          <a:p>
            <a:r>
              <a:rPr lang="es-AR" dirty="0"/>
              <a:t> </a:t>
            </a:r>
            <a:r>
              <a:rPr lang="es-AR" dirty="0" smtClean="0"/>
              <a:t>            </a:t>
            </a:r>
            <a:r>
              <a:rPr lang="es-ES_tradnl" altLang="es-AR" dirty="0" smtClean="0"/>
              <a:t>Pares </a:t>
            </a:r>
            <a:r>
              <a:rPr lang="es-ES_tradnl" altLang="es-AR" dirty="0"/>
              <a:t>de entrenamiento: entrada - salida deseada.</a:t>
            </a:r>
          </a:p>
          <a:p>
            <a:r>
              <a:rPr lang="es-ES_tradnl" altLang="es-AR" dirty="0" smtClean="0"/>
              <a:t>             Error </a:t>
            </a:r>
            <a:r>
              <a:rPr lang="es-ES_tradnl" altLang="es-AR" dirty="0"/>
              <a:t>por cada par que se utiliza para ajustar </a:t>
            </a:r>
            <a:r>
              <a:rPr lang="es-ES_tradnl" altLang="es-AR" dirty="0" smtClean="0"/>
              <a:t>parámetros</a:t>
            </a:r>
          </a:p>
          <a:p>
            <a:endParaRPr lang="es-AR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AR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supervisado:</a:t>
            </a:r>
          </a:p>
          <a:p>
            <a:r>
              <a:rPr lang="es-AR" altLang="es-AR" dirty="0"/>
              <a:t> </a:t>
            </a:r>
            <a:r>
              <a:rPr lang="es-AR" altLang="es-AR" dirty="0" smtClean="0"/>
              <a:t>            </a:t>
            </a:r>
            <a:r>
              <a:rPr lang="es-ES_tradnl" altLang="es-AR" dirty="0" smtClean="0"/>
              <a:t>Solamente </a:t>
            </a:r>
            <a:r>
              <a:rPr lang="es-ES_tradnl" altLang="es-AR" dirty="0"/>
              <a:t>conjunto de </a:t>
            </a:r>
            <a:r>
              <a:rPr lang="es-ES_tradnl" altLang="es-AR" dirty="0" smtClean="0"/>
              <a:t>entradas.</a:t>
            </a:r>
          </a:p>
          <a:p>
            <a:r>
              <a:rPr lang="es-ES_tradnl" altLang="es-AR" dirty="0"/>
              <a:t> </a:t>
            </a:r>
            <a:r>
              <a:rPr lang="es-ES_tradnl" altLang="es-AR" dirty="0" smtClean="0"/>
              <a:t>            Salidas</a:t>
            </a:r>
            <a:r>
              <a:rPr lang="es-ES_tradnl" altLang="es-AR" dirty="0"/>
              <a:t>: la agrupación o clasificación por </a:t>
            </a:r>
            <a:r>
              <a:rPr lang="es-ES_tradnl" altLang="es-AR" dirty="0" smtClean="0"/>
              <a:t>clases</a:t>
            </a:r>
          </a:p>
          <a:p>
            <a:endParaRPr lang="es-ES_tradnl" dirty="0"/>
          </a:p>
          <a:p>
            <a:endParaRPr lang="es-AR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AR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Reforzado o por esfuerzos:</a:t>
            </a:r>
          </a:p>
          <a:p>
            <a:r>
              <a:rPr lang="es-AR" dirty="0" smtClean="0"/>
              <a:t>Premios y castigos </a:t>
            </a:r>
          </a:p>
        </p:txBody>
      </p:sp>
    </p:spTree>
    <p:extLst>
      <p:ext uri="{BB962C8B-B14F-4D97-AF65-F5344CB8AC3E}">
        <p14:creationId xmlns:p14="http://schemas.microsoft.com/office/powerpoint/2010/main" val="120030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184856" y="811369"/>
            <a:ext cx="363184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dirty="0" smtClean="0">
                <a:solidFill>
                  <a:schemeClr val="accent2"/>
                </a:solidFill>
              </a:rPr>
              <a:t>Armando una topología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184856" y="1378039"/>
            <a:ext cx="9195516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dirty="0" smtClean="0"/>
              <a:t>Cuando armamos una topología de una red neuronal hay que tener en cuenta algunas cosas como por ejemplo:</a:t>
            </a:r>
          </a:p>
          <a:p>
            <a:endParaRPr lang="es-A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dirty="0" smtClean="0"/>
              <a:t>El numero de capas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dirty="0" smtClean="0"/>
              <a:t>El numero de neuronas por capa</a:t>
            </a:r>
          </a:p>
          <a:p>
            <a:pPr marL="285750" lvl="1" indent="-285750">
              <a:buFont typeface="Wingdings" panose="05000000000000000000" pitchFamily="2" charset="2"/>
              <a:buChar char="ü"/>
            </a:pP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conexiones</a:t>
            </a:r>
            <a:r>
              <a:rPr lang="en-US" dirty="0"/>
              <a:t>. </a:t>
            </a:r>
            <a:r>
              <a:rPr lang="en-US" dirty="0" err="1"/>
              <a:t>Normalmente</a:t>
            </a:r>
            <a:r>
              <a:rPr lang="en-US" dirty="0"/>
              <a:t>, </a:t>
            </a: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neuronas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capa</a:t>
            </a:r>
            <a:r>
              <a:rPr lang="en-US" dirty="0"/>
              <a:t> </a:t>
            </a:r>
            <a:r>
              <a:rPr lang="en-US" dirty="0" err="1"/>
              <a:t>reciben</a:t>
            </a:r>
            <a:r>
              <a:rPr lang="en-US" dirty="0"/>
              <a:t> </a:t>
            </a:r>
            <a:r>
              <a:rPr lang="en-US" dirty="0" err="1"/>
              <a:t>señales</a:t>
            </a:r>
            <a:r>
              <a:rPr lang="en-US" dirty="0"/>
              <a:t> de la </a:t>
            </a:r>
            <a:r>
              <a:rPr lang="en-US" dirty="0" err="1"/>
              <a:t>capa</a:t>
            </a:r>
            <a:r>
              <a:rPr lang="en-US" dirty="0"/>
              <a:t> anterior (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cercana</a:t>
            </a:r>
            <a:r>
              <a:rPr lang="en-US" dirty="0"/>
              <a:t> a la </a:t>
            </a:r>
            <a:r>
              <a:rPr lang="en-US" dirty="0" err="1"/>
              <a:t>entrada</a:t>
            </a:r>
            <a:r>
              <a:rPr lang="en-US" dirty="0"/>
              <a:t>) y </a:t>
            </a:r>
            <a:r>
              <a:rPr lang="en-US" dirty="0" err="1"/>
              <a:t>envían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salida</a:t>
            </a:r>
            <a:r>
              <a:rPr lang="en-US" dirty="0"/>
              <a:t> a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neuronas</a:t>
            </a:r>
            <a:r>
              <a:rPr lang="en-US" dirty="0"/>
              <a:t> de la </a:t>
            </a:r>
            <a:r>
              <a:rPr lang="en-US" dirty="0" err="1"/>
              <a:t>capa</a:t>
            </a:r>
            <a:r>
              <a:rPr lang="en-US" dirty="0"/>
              <a:t> posterior (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cercana</a:t>
            </a:r>
            <a:r>
              <a:rPr lang="en-US" dirty="0"/>
              <a:t> a la </a:t>
            </a:r>
            <a:r>
              <a:rPr lang="en-US" dirty="0" err="1"/>
              <a:t>salida</a:t>
            </a:r>
            <a:r>
              <a:rPr lang="en-US" dirty="0"/>
              <a:t> de la red).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dirty="0" smtClean="0"/>
              <a:t>Tenemos que definir el entrenamiento. </a:t>
            </a:r>
            <a:r>
              <a:rPr lang="en-US" dirty="0" smtClean="0"/>
              <a:t>La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conexión</a:t>
            </a:r>
            <a:r>
              <a:rPr lang="en-US" dirty="0"/>
              <a:t> </a:t>
            </a:r>
            <a:r>
              <a:rPr lang="en-US" dirty="0" err="1"/>
              <a:t>implica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el peso de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a </a:t>
            </a:r>
            <a:r>
              <a:rPr lang="en-US" dirty="0" err="1"/>
              <a:t>tener</a:t>
            </a:r>
            <a:r>
              <a:rPr lang="en-US" dirty="0"/>
              <a:t> un valor </a:t>
            </a:r>
            <a:r>
              <a:rPr lang="en-US" dirty="0" err="1"/>
              <a:t>distinto</a:t>
            </a:r>
            <a:r>
              <a:rPr lang="en-US" dirty="0"/>
              <a:t> de </a:t>
            </a:r>
            <a:r>
              <a:rPr lang="en-US" dirty="0" smtClean="0"/>
              <a:t>cero</a:t>
            </a:r>
            <a:r>
              <a:rPr lang="en-US" dirty="0"/>
              <a:t>.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/>
              <a:t>conexión</a:t>
            </a:r>
            <a:r>
              <a:rPr lang="en-US" dirty="0"/>
              <a:t> se </a:t>
            </a:r>
            <a:r>
              <a:rPr lang="en-US" dirty="0" err="1"/>
              <a:t>destruye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valor </a:t>
            </a:r>
            <a:r>
              <a:rPr lang="en-US" dirty="0" err="1"/>
              <a:t>pasa</a:t>
            </a:r>
            <a:r>
              <a:rPr lang="en-US" dirty="0"/>
              <a:t> a </a:t>
            </a:r>
            <a:r>
              <a:rPr lang="en-US" dirty="0" err="1"/>
              <a:t>ser</a:t>
            </a:r>
            <a:r>
              <a:rPr lang="en-US" dirty="0"/>
              <a:t> cero.</a:t>
            </a:r>
            <a:endParaRPr lang="es-ES" dirty="0"/>
          </a:p>
          <a:p>
            <a:endParaRPr lang="es-A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dirty="0" smtClean="0"/>
              <a:t>Se dice que una red converge si la salida de la red es la salida deseada</a:t>
            </a:r>
          </a:p>
        </p:txBody>
      </p:sp>
    </p:spTree>
    <p:extLst>
      <p:ext uri="{BB962C8B-B14F-4D97-AF65-F5344CB8AC3E}">
        <p14:creationId xmlns:p14="http://schemas.microsoft.com/office/powerpoint/2010/main" val="320635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111489" y="1543810"/>
            <a:ext cx="323259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dirty="0" smtClean="0">
                <a:solidFill>
                  <a:schemeClr val="accent1"/>
                </a:solidFill>
              </a:rPr>
              <a:t>Aplicaciones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361066" y="2368976"/>
            <a:ext cx="9382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Las aplicaciones mas comunes que podemos tener en su uso son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smtClean="0"/>
              <a:t>Reconocimiento y clasificación de patrones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smtClean="0"/>
              <a:t>Diagnostico de imágenes medicas de tejidos cancerígenos y sanos.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smtClean="0"/>
              <a:t>Análisis de tendencias de datos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smtClean="0"/>
              <a:t>Pronostico de ventas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smtClean="0"/>
              <a:t>Control de Procesos Industriales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smtClean="0"/>
              <a:t>Administración de Riesgo en ventas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smtClean="0"/>
              <a:t>Investigación sobre clientes</a:t>
            </a:r>
          </a:p>
        </p:txBody>
      </p:sp>
    </p:spTree>
    <p:extLst>
      <p:ext uri="{BB962C8B-B14F-4D97-AF65-F5344CB8AC3E}">
        <p14:creationId xmlns:p14="http://schemas.microsoft.com/office/powerpoint/2010/main" val="42336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068948" y="4584879"/>
            <a:ext cx="9762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Objetivo: </a:t>
            </a:r>
            <a:r>
              <a:rPr lang="es-MX" dirty="0" smtClean="0"/>
              <a:t>Desarrollar </a:t>
            </a:r>
            <a:r>
              <a:rPr lang="es-MX" dirty="0"/>
              <a:t>un prototipo capaz de realizar reconocimiento de emociones en imágenes utilizando un enfoque de </a:t>
            </a:r>
            <a:r>
              <a:rPr lang="es-MX" dirty="0" smtClean="0"/>
              <a:t>redes </a:t>
            </a:r>
            <a:r>
              <a:rPr lang="es-AR" dirty="0" smtClean="0"/>
              <a:t>neuronales </a:t>
            </a:r>
            <a:r>
              <a:rPr lang="es-AR" dirty="0"/>
              <a:t>tradicionales multicapa.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197735" y="1545466"/>
            <a:ext cx="97879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reconocimiento automático de emociones </a:t>
            </a:r>
            <a:r>
              <a:rPr lang="es-MX" dirty="0"/>
              <a:t>en personas es un tema de </a:t>
            </a:r>
            <a:r>
              <a:rPr lang="es-MX" dirty="0" smtClean="0"/>
              <a:t>interés </a:t>
            </a:r>
            <a:r>
              <a:rPr lang="es-MX" dirty="0"/>
              <a:t>en el área de visión por </a:t>
            </a:r>
            <a:r>
              <a:rPr lang="es-MX" dirty="0" smtClean="0"/>
              <a:t>computadora debido </a:t>
            </a:r>
            <a:r>
              <a:rPr lang="es-MX" dirty="0"/>
              <a:t>a sus potenciales </a:t>
            </a:r>
            <a:r>
              <a:rPr lang="es-MX" dirty="0" smtClean="0"/>
              <a:t>aplicaciones.</a:t>
            </a:r>
          </a:p>
          <a:p>
            <a:r>
              <a:rPr lang="es-MX" dirty="0" smtClean="0"/>
              <a:t>Tales como: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Interacción Humano- Maquina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Evaluación del dolor en atención Medica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Detección de engaños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Seguimiento de comportamiento en niños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Detección de perdida de atención en la conducción de autos.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Entre otras</a:t>
            </a:r>
          </a:p>
        </p:txBody>
      </p:sp>
      <p:pic>
        <p:nvPicPr>
          <p:cNvPr id="2050" name="Picture 2" descr="Resultado de imagen para El reconocimiento automático de emocio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812" y="2237918"/>
            <a:ext cx="3113653" cy="208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23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17280" r="8836" b="16903"/>
          <a:stretch/>
        </p:blipFill>
        <p:spPr>
          <a:xfrm>
            <a:off x="373487" y="347730"/>
            <a:ext cx="6454007" cy="323259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16823" r="8707" b="48333"/>
          <a:stretch/>
        </p:blipFill>
        <p:spPr>
          <a:xfrm>
            <a:off x="1030310" y="2376153"/>
            <a:ext cx="7353837" cy="1970467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sp>
        <p:nvSpPr>
          <p:cNvPr id="9" name="Rectángulo 8"/>
          <p:cNvSpPr/>
          <p:nvPr/>
        </p:nvSpPr>
        <p:spPr>
          <a:xfrm>
            <a:off x="3670478" y="1964028"/>
            <a:ext cx="1429555" cy="264017"/>
          </a:xfrm>
          <a:prstGeom prst="rect">
            <a:avLst/>
          </a:prstGeom>
          <a:solidFill>
            <a:schemeClr val="lt1">
              <a:alpha val="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17506" r="9091" b="12578"/>
          <a:stretch/>
        </p:blipFill>
        <p:spPr>
          <a:xfrm>
            <a:off x="4098019" y="2869049"/>
            <a:ext cx="6772596" cy="366054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5" name="CuadroTexto 14"/>
          <p:cNvSpPr txBox="1"/>
          <p:nvPr/>
        </p:nvSpPr>
        <p:spPr>
          <a:xfrm>
            <a:off x="7534987" y="656822"/>
            <a:ext cx="333562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dirty="0" err="1">
                <a:solidFill>
                  <a:schemeClr val="bg1"/>
                </a:solidFill>
              </a:rPr>
              <a:t>D</a:t>
            </a:r>
            <a:r>
              <a:rPr lang="es-AR" dirty="0" err="1" smtClean="0">
                <a:solidFill>
                  <a:schemeClr val="bg1"/>
                </a:solidFill>
              </a:rPr>
              <a:t>ataset</a:t>
            </a:r>
            <a:r>
              <a:rPr lang="es-AR" dirty="0" smtClean="0">
                <a:solidFill>
                  <a:schemeClr val="bg1"/>
                </a:solidFill>
              </a:rPr>
              <a:t> </a:t>
            </a:r>
            <a:r>
              <a:rPr lang="es-AR" dirty="0" err="1">
                <a:solidFill>
                  <a:schemeClr val="bg1"/>
                </a:solidFill>
              </a:rPr>
              <a:t>Cohn-Kanade</a:t>
            </a:r>
            <a:r>
              <a:rPr lang="es-A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149531" y="3226526"/>
            <a:ext cx="1672046" cy="353801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565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550017" y="489397"/>
            <a:ext cx="7083380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Preparación de la </a:t>
            </a:r>
            <a:r>
              <a:rPr lang="es-MX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</a:t>
            </a:r>
            <a: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lang="es-MX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Datos</a:t>
            </a:r>
            <a:endParaRPr lang="es-A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0868" t="16507" r="78243" b="12177"/>
          <a:stretch/>
        </p:blipFill>
        <p:spPr>
          <a:xfrm>
            <a:off x="3644620" y="1365159"/>
            <a:ext cx="1416677" cy="4932608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6" name="CuadroTexto 5"/>
          <p:cNvSpPr txBox="1"/>
          <p:nvPr/>
        </p:nvSpPr>
        <p:spPr>
          <a:xfrm>
            <a:off x="566671" y="2897746"/>
            <a:ext cx="2820474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dirty="0" smtClean="0"/>
              <a:t>Archivo llamado dataset.txt</a:t>
            </a:r>
            <a:endParaRPr lang="es-AR" dirty="0"/>
          </a:p>
        </p:txBody>
      </p:sp>
      <p:cxnSp>
        <p:nvCxnSpPr>
          <p:cNvPr id="8" name="Conector angular 7"/>
          <p:cNvCxnSpPr>
            <a:stCxn id="6" idx="2"/>
            <a:endCxn id="5" idx="1"/>
          </p:cNvCxnSpPr>
          <p:nvPr/>
        </p:nvCxnSpPr>
        <p:spPr>
          <a:xfrm rot="16200000" flipH="1">
            <a:off x="2528572" y="2715414"/>
            <a:ext cx="564385" cy="1667712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5711779" y="1240946"/>
            <a:ext cx="47265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</a:t>
            </a:r>
            <a:r>
              <a:rPr lang="es-AR" dirty="0" smtClean="0"/>
              <a:t>epresenta una clasificación de Emociones</a:t>
            </a:r>
          </a:p>
          <a:p>
            <a:r>
              <a:rPr lang="es-AR" b="1" i="1" dirty="0" smtClean="0"/>
              <a:t>0.</a:t>
            </a:r>
            <a:r>
              <a:rPr lang="es-AR" i="1" dirty="0" smtClean="0"/>
              <a:t> Enojo</a:t>
            </a:r>
            <a:endParaRPr lang="es-AR" i="1" dirty="0"/>
          </a:p>
          <a:p>
            <a:r>
              <a:rPr lang="es-AR" b="1" i="1" dirty="0"/>
              <a:t>1</a:t>
            </a:r>
            <a:r>
              <a:rPr lang="es-AR" i="1" dirty="0" smtClean="0"/>
              <a:t>. </a:t>
            </a:r>
            <a:r>
              <a:rPr lang="es-AR" i="1" dirty="0"/>
              <a:t>Desprecio</a:t>
            </a:r>
          </a:p>
          <a:p>
            <a:r>
              <a:rPr lang="es-AR" b="1" i="1" dirty="0"/>
              <a:t>2</a:t>
            </a:r>
            <a:r>
              <a:rPr lang="es-AR" b="1" i="1" dirty="0" smtClean="0"/>
              <a:t>.</a:t>
            </a:r>
            <a:r>
              <a:rPr lang="es-AR" i="1" dirty="0" smtClean="0"/>
              <a:t> </a:t>
            </a:r>
            <a:r>
              <a:rPr lang="es-AR" i="1" dirty="0"/>
              <a:t>Disgusto</a:t>
            </a:r>
          </a:p>
          <a:p>
            <a:r>
              <a:rPr lang="es-AR" b="1" i="1" dirty="0"/>
              <a:t>3</a:t>
            </a:r>
            <a:r>
              <a:rPr lang="es-AR" b="1" i="1" dirty="0" smtClean="0"/>
              <a:t>.</a:t>
            </a:r>
            <a:r>
              <a:rPr lang="es-AR" i="1" dirty="0" smtClean="0"/>
              <a:t> </a:t>
            </a:r>
            <a:r>
              <a:rPr lang="es-AR" i="1" dirty="0"/>
              <a:t>M</a:t>
            </a:r>
            <a:r>
              <a:rPr lang="es-AR" i="1" dirty="0" smtClean="0"/>
              <a:t>iedo</a:t>
            </a:r>
            <a:endParaRPr lang="es-AR" i="1" dirty="0"/>
          </a:p>
          <a:p>
            <a:r>
              <a:rPr lang="es-AR" b="1" i="1" dirty="0"/>
              <a:t>4</a:t>
            </a:r>
            <a:r>
              <a:rPr lang="es-AR" b="1" i="1" dirty="0" smtClean="0"/>
              <a:t>.</a:t>
            </a:r>
            <a:r>
              <a:rPr lang="es-AR" i="1" dirty="0" smtClean="0"/>
              <a:t> Alegría</a:t>
            </a:r>
            <a:endParaRPr lang="es-AR" i="1" dirty="0"/>
          </a:p>
          <a:p>
            <a:r>
              <a:rPr lang="es-AR" b="1" i="1" dirty="0"/>
              <a:t>5</a:t>
            </a:r>
            <a:r>
              <a:rPr lang="es-AR" b="1" i="1" dirty="0" smtClean="0"/>
              <a:t>.</a:t>
            </a:r>
            <a:r>
              <a:rPr lang="es-AR" i="1" dirty="0" smtClean="0"/>
              <a:t> Tristeza</a:t>
            </a:r>
            <a:endParaRPr lang="es-AR" i="1" dirty="0"/>
          </a:p>
          <a:p>
            <a:r>
              <a:rPr lang="es-AR" b="1" i="1" dirty="0"/>
              <a:t>6</a:t>
            </a:r>
            <a:r>
              <a:rPr lang="es-AR" b="1" i="1" dirty="0" smtClean="0"/>
              <a:t>.</a:t>
            </a:r>
            <a:r>
              <a:rPr lang="es-AR" i="1" dirty="0" smtClean="0"/>
              <a:t> </a:t>
            </a:r>
            <a:r>
              <a:rPr lang="es-AR" i="1" dirty="0"/>
              <a:t>Sorpresa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4507606" y="1493949"/>
            <a:ext cx="141668" cy="4803819"/>
          </a:xfrm>
          <a:prstGeom prst="rect">
            <a:avLst/>
          </a:prstGeom>
          <a:solidFill>
            <a:schemeClr val="lt1">
              <a:alpha val="0"/>
            </a:schemeClr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Flecha derecha 13"/>
          <p:cNvSpPr/>
          <p:nvPr/>
        </p:nvSpPr>
        <p:spPr>
          <a:xfrm>
            <a:off x="4707227" y="2279560"/>
            <a:ext cx="991672" cy="61818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 14"/>
          <p:cNvSpPr/>
          <p:nvPr/>
        </p:nvSpPr>
        <p:spPr>
          <a:xfrm>
            <a:off x="4192172" y="1493948"/>
            <a:ext cx="302554" cy="4803819"/>
          </a:xfrm>
          <a:prstGeom prst="rect">
            <a:avLst/>
          </a:prstGeom>
          <a:solidFill>
            <a:schemeClr val="lt1">
              <a:alpha val="0"/>
            </a:schemeClr>
          </a:soli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15"/>
          <p:cNvSpPr/>
          <p:nvPr/>
        </p:nvSpPr>
        <p:spPr>
          <a:xfrm>
            <a:off x="3812345" y="1493948"/>
            <a:ext cx="379827" cy="4803819"/>
          </a:xfrm>
          <a:prstGeom prst="rect">
            <a:avLst/>
          </a:prstGeom>
          <a:solidFill>
            <a:schemeClr val="lt1">
              <a:alpha val="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20" name="Conector angular 19"/>
          <p:cNvCxnSpPr>
            <a:stCxn id="15" idx="2"/>
          </p:cNvCxnSpPr>
          <p:nvPr/>
        </p:nvCxnSpPr>
        <p:spPr>
          <a:xfrm rot="5400000" flipH="1" flipV="1">
            <a:off x="4644469" y="4322495"/>
            <a:ext cx="1674252" cy="2276292"/>
          </a:xfrm>
          <a:prstGeom prst="bentConnector4">
            <a:avLst>
              <a:gd name="adj1" fmla="val -13654"/>
              <a:gd name="adj2" fmla="val 533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6722771" y="3831463"/>
            <a:ext cx="4146997" cy="20313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AR" dirty="0" smtClean="0"/>
              <a:t>De las n imágenes: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b="1" dirty="0" smtClean="0"/>
              <a:t>50% -&gt; </a:t>
            </a:r>
            <a:r>
              <a:rPr lang="es-AR" dirty="0" smtClean="0"/>
              <a:t>La mitad de las primeras imágenes no usamos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b="1" dirty="0" smtClean="0"/>
              <a:t>50% -&gt; </a:t>
            </a:r>
            <a:r>
              <a:rPr lang="es-AR" dirty="0" smtClean="0"/>
              <a:t>La mitad de las segundas imágenes usaremos para </a:t>
            </a:r>
            <a:r>
              <a:rPr lang="es-AR" b="1" dirty="0" smtClean="0"/>
              <a:t>TRAIN</a:t>
            </a:r>
            <a:r>
              <a:rPr lang="es-AR" dirty="0" smtClean="0"/>
              <a:t> y la penúltima imagen usamos para </a:t>
            </a:r>
            <a:r>
              <a:rPr lang="es-AR" b="1" dirty="0" smtClean="0"/>
              <a:t>TEST</a:t>
            </a:r>
          </a:p>
          <a:p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70026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2" grpId="0"/>
      <p:bldP spid="13" grpId="0" animBg="1"/>
      <p:bldP spid="14" grpId="0" animBg="1"/>
      <p:bldP spid="15" grpId="0" animBg="1"/>
      <p:bldP spid="16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84112" y="635684"/>
            <a:ext cx="502276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Extracción de Características de una Imagen</a:t>
            </a:r>
            <a:endParaRPr lang="es-A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" t="37547" r="2689" b="26925"/>
          <a:stretch/>
        </p:blipFill>
        <p:spPr>
          <a:xfrm>
            <a:off x="656821" y="2494553"/>
            <a:ext cx="11114467" cy="26530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 t="55084" r="3863" b="32163"/>
          <a:stretch/>
        </p:blipFill>
        <p:spPr>
          <a:xfrm>
            <a:off x="656820" y="1322678"/>
            <a:ext cx="11114467" cy="90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7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sistema nervios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77402"/>
            <a:ext cx="3433808" cy="375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4245429" y="836024"/>
            <a:ext cx="4640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i="1" u="sng" dirty="0" smtClean="0"/>
              <a:t>Sistema Nervioso y el Cerebro</a:t>
            </a:r>
            <a:endParaRPr lang="es-AR" sz="2800" b="1" i="1" u="sng" dirty="0"/>
          </a:p>
        </p:txBody>
      </p:sp>
      <p:pic>
        <p:nvPicPr>
          <p:cNvPr id="2052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690" y="2349894"/>
            <a:ext cx="3402512" cy="252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ipse 7"/>
          <p:cNvSpPr/>
          <p:nvPr/>
        </p:nvSpPr>
        <p:spPr>
          <a:xfrm>
            <a:off x="2063931" y="1977402"/>
            <a:ext cx="1201783" cy="1105432"/>
          </a:xfrm>
          <a:prstGeom prst="ellipse">
            <a:avLst/>
          </a:prstGeom>
          <a:solidFill>
            <a:schemeClr val="accent2">
              <a:alpha val="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0" name="Conector recto de flecha 9"/>
          <p:cNvCxnSpPr>
            <a:stCxn id="8" idx="6"/>
            <a:endCxn id="2052" idx="1"/>
          </p:cNvCxnSpPr>
          <p:nvPr/>
        </p:nvCxnSpPr>
        <p:spPr>
          <a:xfrm>
            <a:off x="3265714" y="2530118"/>
            <a:ext cx="1449976" cy="108105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>
            <a:off x="4823459" y="2525594"/>
            <a:ext cx="3144884" cy="2072532"/>
          </a:xfrm>
          <a:prstGeom prst="ellipse">
            <a:avLst/>
          </a:prstGeom>
          <a:solidFill>
            <a:schemeClr val="accent2">
              <a:alpha val="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054" name="Picture 6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836" y="2689528"/>
            <a:ext cx="2441034" cy="149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 recto de flecha 14"/>
          <p:cNvCxnSpPr>
            <a:stCxn id="11" idx="6"/>
          </p:cNvCxnSpPr>
          <p:nvPr/>
        </p:nvCxnSpPr>
        <p:spPr>
          <a:xfrm flipV="1">
            <a:off x="7968343" y="3396343"/>
            <a:ext cx="1998617" cy="1655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>
            <a:off x="9966960" y="2689528"/>
            <a:ext cx="1146267" cy="1498264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CuadroTexto 16"/>
          <p:cNvSpPr txBox="1"/>
          <p:nvPr/>
        </p:nvSpPr>
        <p:spPr>
          <a:xfrm>
            <a:off x="9022770" y="4458376"/>
            <a:ext cx="2441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Complejo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No Lineal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Paralelo</a:t>
            </a:r>
          </a:p>
        </p:txBody>
      </p:sp>
    </p:spTree>
    <p:extLst>
      <p:ext uri="{BB962C8B-B14F-4D97-AF65-F5344CB8AC3E}">
        <p14:creationId xmlns:p14="http://schemas.microsoft.com/office/powerpoint/2010/main" val="414423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1" grpId="0" animBg="1"/>
      <p:bldP spid="16" grpId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4" t="61232" r="27785" b="5290"/>
          <a:stretch/>
        </p:blipFill>
        <p:spPr>
          <a:xfrm>
            <a:off x="3511566" y="2128878"/>
            <a:ext cx="5127019" cy="269168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5" name="CuadroTexto 4"/>
          <p:cNvSpPr txBox="1"/>
          <p:nvPr/>
        </p:nvSpPr>
        <p:spPr>
          <a:xfrm>
            <a:off x="4714281" y="1178050"/>
            <a:ext cx="2923504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Entrenamiento Supervisado</a:t>
            </a:r>
            <a:endParaRPr lang="es-AR" dirty="0"/>
          </a:p>
        </p:txBody>
      </p:sp>
      <p:sp>
        <p:nvSpPr>
          <p:cNvPr id="2" name="CuadroTexto 1"/>
          <p:cNvSpPr txBox="1"/>
          <p:nvPr/>
        </p:nvSpPr>
        <p:spPr>
          <a:xfrm>
            <a:off x="8321040" y="117805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3" name="CuadroTexto 2"/>
          <p:cNvSpPr txBox="1"/>
          <p:nvPr/>
        </p:nvSpPr>
        <p:spPr>
          <a:xfrm>
            <a:off x="2154122" y="2768714"/>
            <a:ext cx="891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 err="1"/>
              <a:t>x</a:t>
            </a:r>
            <a:r>
              <a:rPr lang="es-AR" sz="2000" b="1" dirty="0" err="1" smtClean="0"/>
              <a:t>_test</a:t>
            </a:r>
            <a:endParaRPr lang="es-AR" sz="2000" b="1" dirty="0" smtClean="0"/>
          </a:p>
        </p:txBody>
      </p:sp>
      <p:sp>
        <p:nvSpPr>
          <p:cNvPr id="6" name="CuadroTexto 5"/>
          <p:cNvSpPr txBox="1"/>
          <p:nvPr/>
        </p:nvSpPr>
        <p:spPr>
          <a:xfrm>
            <a:off x="2154122" y="3734769"/>
            <a:ext cx="1907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 err="1"/>
              <a:t>y</a:t>
            </a:r>
            <a:r>
              <a:rPr lang="es-AR" sz="2000" b="1" dirty="0" err="1" smtClean="0"/>
              <a:t>_test</a:t>
            </a:r>
            <a:endParaRPr lang="es-AR" sz="2000" b="1" dirty="0"/>
          </a:p>
        </p:txBody>
      </p:sp>
      <p:sp>
        <p:nvSpPr>
          <p:cNvPr id="8" name="Rectángulo 7"/>
          <p:cNvSpPr/>
          <p:nvPr/>
        </p:nvSpPr>
        <p:spPr>
          <a:xfrm>
            <a:off x="3652933" y="2275897"/>
            <a:ext cx="2322490" cy="237744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0" name="Conector recto de flecha 9"/>
          <p:cNvCxnSpPr>
            <a:stCxn id="8" idx="1"/>
          </p:cNvCxnSpPr>
          <p:nvPr/>
        </p:nvCxnSpPr>
        <p:spPr>
          <a:xfrm flipH="1" flipV="1">
            <a:off x="2930145" y="3111124"/>
            <a:ext cx="722788" cy="3534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stCxn id="8" idx="1"/>
          </p:cNvCxnSpPr>
          <p:nvPr/>
        </p:nvCxnSpPr>
        <p:spPr>
          <a:xfrm flipH="1">
            <a:off x="3029503" y="3464617"/>
            <a:ext cx="623430" cy="369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149579" y="2693307"/>
            <a:ext cx="1688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Vector de características</a:t>
            </a:r>
            <a:endParaRPr lang="es-AR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18675" y="3636161"/>
            <a:ext cx="164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Categoría de emoción</a:t>
            </a:r>
            <a:endParaRPr lang="es-AR" dirty="0"/>
          </a:p>
        </p:txBody>
      </p:sp>
      <p:cxnSp>
        <p:nvCxnSpPr>
          <p:cNvPr id="26" name="Conector recto de flecha 25"/>
          <p:cNvCxnSpPr/>
          <p:nvPr/>
        </p:nvCxnSpPr>
        <p:spPr>
          <a:xfrm flipH="1" flipV="1">
            <a:off x="1519848" y="3016472"/>
            <a:ext cx="54485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/>
          <p:nvPr/>
        </p:nvCxnSpPr>
        <p:spPr>
          <a:xfrm flipH="1">
            <a:off x="1521417" y="3946155"/>
            <a:ext cx="620994" cy="6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 31"/>
          <p:cNvSpPr/>
          <p:nvPr/>
        </p:nvSpPr>
        <p:spPr>
          <a:xfrm>
            <a:off x="6150577" y="2275897"/>
            <a:ext cx="2325189" cy="23774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34" name="Conector recto de flecha 33"/>
          <p:cNvCxnSpPr>
            <a:stCxn id="32" idx="3"/>
          </p:cNvCxnSpPr>
          <p:nvPr/>
        </p:nvCxnSpPr>
        <p:spPr>
          <a:xfrm flipV="1">
            <a:off x="8475766" y="3127943"/>
            <a:ext cx="555036" cy="3366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/>
          <p:cNvCxnSpPr>
            <a:stCxn id="32" idx="3"/>
          </p:cNvCxnSpPr>
          <p:nvPr/>
        </p:nvCxnSpPr>
        <p:spPr>
          <a:xfrm>
            <a:off x="8475766" y="3464617"/>
            <a:ext cx="555036" cy="2999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/>
          <p:cNvSpPr txBox="1"/>
          <p:nvPr/>
        </p:nvSpPr>
        <p:spPr>
          <a:xfrm>
            <a:off x="9084495" y="2816417"/>
            <a:ext cx="1091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 err="1" smtClean="0"/>
              <a:t>x_train</a:t>
            </a:r>
            <a:endParaRPr lang="es-AR" sz="2000" b="1" dirty="0" smtClean="0"/>
          </a:p>
        </p:txBody>
      </p:sp>
      <p:sp>
        <p:nvSpPr>
          <p:cNvPr id="39" name="CuadroTexto 38"/>
          <p:cNvSpPr txBox="1"/>
          <p:nvPr/>
        </p:nvSpPr>
        <p:spPr>
          <a:xfrm>
            <a:off x="9065622" y="3628011"/>
            <a:ext cx="1907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 err="1" smtClean="0"/>
              <a:t>y_train</a:t>
            </a:r>
            <a:endParaRPr lang="es-AR" sz="2000" b="1" dirty="0"/>
          </a:p>
        </p:txBody>
      </p:sp>
      <p:cxnSp>
        <p:nvCxnSpPr>
          <p:cNvPr id="43" name="Conector recto de flecha 42"/>
          <p:cNvCxnSpPr/>
          <p:nvPr/>
        </p:nvCxnSpPr>
        <p:spPr>
          <a:xfrm flipV="1">
            <a:off x="10094521" y="3016472"/>
            <a:ext cx="527501" cy="29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/>
          <p:cNvSpPr txBox="1"/>
          <p:nvPr/>
        </p:nvSpPr>
        <p:spPr>
          <a:xfrm>
            <a:off x="10569771" y="2677391"/>
            <a:ext cx="155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Vector de características</a:t>
            </a:r>
            <a:endParaRPr lang="es-AR" dirty="0"/>
          </a:p>
        </p:txBody>
      </p:sp>
      <p:sp>
        <p:nvSpPr>
          <p:cNvPr id="46" name="CuadroTexto 45"/>
          <p:cNvSpPr txBox="1"/>
          <p:nvPr/>
        </p:nvSpPr>
        <p:spPr>
          <a:xfrm>
            <a:off x="10586103" y="3593018"/>
            <a:ext cx="164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Categoría de emoción</a:t>
            </a:r>
            <a:endParaRPr lang="es-AR" dirty="0"/>
          </a:p>
        </p:txBody>
      </p:sp>
      <p:cxnSp>
        <p:nvCxnSpPr>
          <p:cNvPr id="47" name="Conector recto de flecha 46"/>
          <p:cNvCxnSpPr/>
          <p:nvPr/>
        </p:nvCxnSpPr>
        <p:spPr>
          <a:xfrm flipV="1">
            <a:off x="10058602" y="3833950"/>
            <a:ext cx="527501" cy="29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brir llave 48"/>
          <p:cNvSpPr/>
          <p:nvPr/>
        </p:nvSpPr>
        <p:spPr>
          <a:xfrm rot="16200000">
            <a:off x="1461833" y="3065421"/>
            <a:ext cx="446769" cy="30712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Abrir llave 49"/>
          <p:cNvSpPr/>
          <p:nvPr/>
        </p:nvSpPr>
        <p:spPr>
          <a:xfrm rot="16200000">
            <a:off x="10134886" y="3127352"/>
            <a:ext cx="446769" cy="307127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CuadroTexto 50"/>
          <p:cNvSpPr txBox="1"/>
          <p:nvPr/>
        </p:nvSpPr>
        <p:spPr>
          <a:xfrm>
            <a:off x="834881" y="4976925"/>
            <a:ext cx="181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De 327 imágenes</a:t>
            </a:r>
            <a:endParaRPr lang="es-AR" dirty="0"/>
          </a:p>
        </p:txBody>
      </p:sp>
      <p:sp>
        <p:nvSpPr>
          <p:cNvPr id="52" name="CuadroTexto 51"/>
          <p:cNvSpPr txBox="1"/>
          <p:nvPr/>
        </p:nvSpPr>
        <p:spPr>
          <a:xfrm>
            <a:off x="9402450" y="5080737"/>
            <a:ext cx="2006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De 2.690 imágenes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8750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6" grpId="0"/>
      <p:bldP spid="8" grpId="0" animBg="1"/>
      <p:bldP spid="19" grpId="0"/>
      <p:bldP spid="20" grpId="0"/>
      <p:bldP spid="32" grpId="0" animBg="1"/>
      <p:bldP spid="38" grpId="0"/>
      <p:bldP spid="39" grpId="0"/>
      <p:bldP spid="45" grpId="0"/>
      <p:bldP spid="46" grpId="0"/>
      <p:bldP spid="49" grpId="0" animBg="1"/>
      <p:bldP spid="50" grpId="0" animBg="1"/>
      <p:bldP spid="51" grpId="0"/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62150" y="1436914"/>
            <a:ext cx="10489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Los archivos generados anteriormente en donde se extrajeron las características y se entreno el modelo a partir de los archivos generados se realizaron a través de dos maneras:</a:t>
            </a:r>
          </a:p>
          <a:p>
            <a:endParaRPr lang="es-AR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AR" dirty="0" smtClean="0"/>
              <a:t>Una de las primeras manera se realizo a través de </a:t>
            </a:r>
            <a:r>
              <a:rPr lang="es-MX" b="1" dirty="0"/>
              <a:t>Google </a:t>
            </a:r>
            <a:r>
              <a:rPr lang="es-MX" b="1" dirty="0" err="1"/>
              <a:t>Colaboratory</a:t>
            </a:r>
            <a:r>
              <a:rPr lang="es-MX" dirty="0"/>
              <a:t> </a:t>
            </a:r>
            <a:r>
              <a:rPr lang="es-MX" dirty="0" smtClean="0"/>
              <a:t> que es </a:t>
            </a:r>
            <a:r>
              <a:rPr lang="es-MX" dirty="0"/>
              <a:t>un entorno de máquinas virtuales basado en </a:t>
            </a:r>
            <a:r>
              <a:rPr lang="es-MX" dirty="0" err="1"/>
              <a:t>Jupyter</a:t>
            </a:r>
            <a:r>
              <a:rPr lang="es-MX" dirty="0"/>
              <a:t> Notebooks. Se pueden correr en la nube, es posible elegir correr nuestro notebook en una CPU, GPU o en una TPU de forma </a:t>
            </a:r>
            <a:r>
              <a:rPr lang="es-MX" dirty="0" smtClean="0"/>
              <a:t>gratuita.</a:t>
            </a:r>
          </a:p>
          <a:p>
            <a:r>
              <a:rPr lang="es-MX" dirty="0" smtClean="0"/>
              <a:t>      En nuestro caso se realizo con </a:t>
            </a:r>
            <a:r>
              <a:rPr lang="es-MX" dirty="0" err="1" smtClean="0"/>
              <a:t>Python</a:t>
            </a:r>
            <a:r>
              <a:rPr lang="es-MX" dirty="0" smtClean="0"/>
              <a:t> 3 y en una GPU.</a:t>
            </a:r>
          </a:p>
          <a:p>
            <a:r>
              <a:rPr lang="es-MX" dirty="0"/>
              <a:t> </a:t>
            </a:r>
            <a:r>
              <a:rPr lang="es-MX" dirty="0" smtClean="0"/>
              <a:t>     Tiempo de duración : 40 </a:t>
            </a:r>
            <a:r>
              <a:rPr lang="es-MX" dirty="0" err="1" smtClean="0"/>
              <a:t>mint</a:t>
            </a:r>
            <a:r>
              <a:rPr lang="es-MX" dirty="0" smtClean="0"/>
              <a:t>.</a:t>
            </a:r>
          </a:p>
          <a:p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MX" dirty="0" smtClean="0"/>
              <a:t>Otra de las maneras que se realizo es a través de manera local con el entorno de desarrollo </a:t>
            </a:r>
            <a:r>
              <a:rPr lang="es-MX" b="1" dirty="0" err="1" smtClean="0"/>
              <a:t>PyChar</a:t>
            </a:r>
            <a:r>
              <a:rPr lang="es-MX" b="1" dirty="0" err="1"/>
              <a:t>m</a:t>
            </a:r>
            <a:r>
              <a:rPr lang="es-MX" b="1" dirty="0" smtClean="0"/>
              <a:t> </a:t>
            </a:r>
            <a:r>
              <a:rPr lang="es-MX" dirty="0" err="1" smtClean="0"/>
              <a:t>Community</a:t>
            </a:r>
            <a:r>
              <a:rPr lang="es-MX" dirty="0" smtClean="0"/>
              <a:t> 2019.1  en donde se realizo con </a:t>
            </a:r>
            <a:r>
              <a:rPr lang="es-MX" dirty="0" err="1" smtClean="0"/>
              <a:t>Python</a:t>
            </a:r>
            <a:r>
              <a:rPr lang="es-MX" dirty="0" smtClean="0"/>
              <a:t> 3 y con CPU con procesador Intel </a:t>
            </a:r>
            <a:r>
              <a:rPr lang="es-MX" dirty="0" err="1" smtClean="0"/>
              <a:t>Core</a:t>
            </a:r>
            <a:r>
              <a:rPr lang="es-MX" dirty="0" smtClean="0"/>
              <a:t> i7 y teniendo memoria RAM de 8 GB.</a:t>
            </a:r>
          </a:p>
          <a:p>
            <a:r>
              <a:rPr lang="es-MX" dirty="0"/>
              <a:t> </a:t>
            </a:r>
            <a:r>
              <a:rPr lang="es-MX" dirty="0" smtClean="0"/>
              <a:t>     Tiempo de duración: </a:t>
            </a:r>
            <a:r>
              <a:rPr lang="es-MX" dirty="0"/>
              <a:t>2 hs y </a:t>
            </a:r>
            <a:r>
              <a:rPr lang="es-MX" dirty="0" smtClean="0"/>
              <a:t>35 </a:t>
            </a:r>
            <a:r>
              <a:rPr lang="es-MX" dirty="0" err="1"/>
              <a:t>mint</a:t>
            </a:r>
            <a:r>
              <a:rPr lang="es-MX" dirty="0" smtClean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6690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" t="22061" r="37260" b="6428"/>
          <a:stretch/>
        </p:blipFill>
        <p:spPr>
          <a:xfrm>
            <a:off x="2762517" y="1390917"/>
            <a:ext cx="6897499" cy="468791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762516" y="656822"/>
            <a:ext cx="689749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b="1" dirty="0" smtClean="0"/>
              <a:t>Armamos Modelo de Red Neuronal Multicapa (MLP)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30007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404" t="20027" r="38947" b="26629"/>
          <a:stretch/>
        </p:blipFill>
        <p:spPr>
          <a:xfrm>
            <a:off x="1506829" y="798491"/>
            <a:ext cx="9099795" cy="508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4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" t="23763" r="38442" b="7170"/>
          <a:stretch/>
        </p:blipFill>
        <p:spPr>
          <a:xfrm>
            <a:off x="1858330" y="1256680"/>
            <a:ext cx="7187054" cy="4764812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7623373" y="5254581"/>
            <a:ext cx="1293222" cy="5219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CuadroTexto 1"/>
          <p:cNvSpPr txBox="1"/>
          <p:nvPr/>
        </p:nvSpPr>
        <p:spPr>
          <a:xfrm>
            <a:off x="1120462" y="592428"/>
            <a:ext cx="2768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Google </a:t>
            </a:r>
            <a:r>
              <a:rPr lang="es-AR" sz="2000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Colaboraty</a:t>
            </a:r>
            <a:r>
              <a:rPr lang="es-AR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s-AR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80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" t="44608" r="37772" b="6884"/>
          <a:stretch/>
        </p:blipFill>
        <p:spPr>
          <a:xfrm>
            <a:off x="1777285" y="1241541"/>
            <a:ext cx="8468676" cy="409031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98490" y="579549"/>
            <a:ext cx="4752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u="sng" dirty="0" smtClean="0"/>
              <a:t>En </a:t>
            </a:r>
            <a:r>
              <a:rPr lang="es-AR" sz="2000" b="1" u="sng" dirty="0" err="1" smtClean="0"/>
              <a:t>Pycharm</a:t>
            </a:r>
            <a:r>
              <a:rPr lang="es-AR" sz="2000" b="1" u="sng" dirty="0" smtClean="0"/>
              <a:t>…</a:t>
            </a:r>
            <a:endParaRPr lang="es-AR" sz="2000" b="1" u="sng" dirty="0"/>
          </a:p>
        </p:txBody>
      </p:sp>
      <p:sp>
        <p:nvSpPr>
          <p:cNvPr id="7" name="Elipse 6"/>
          <p:cNvSpPr/>
          <p:nvPr/>
        </p:nvSpPr>
        <p:spPr>
          <a:xfrm>
            <a:off x="7687767" y="4468970"/>
            <a:ext cx="1293222" cy="521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9645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t="74025" r="63543" b="14873"/>
          <a:stretch/>
        </p:blipFill>
        <p:spPr>
          <a:xfrm>
            <a:off x="940972" y="1285355"/>
            <a:ext cx="5172892" cy="11887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203" y="2474075"/>
            <a:ext cx="2959229" cy="22656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9" t="47924" r="69534" b="41128"/>
          <a:stretch/>
        </p:blipFill>
        <p:spPr>
          <a:xfrm>
            <a:off x="6854656" y="1328194"/>
            <a:ext cx="4312728" cy="10580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296" y="2474075"/>
            <a:ext cx="3020880" cy="226566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178958" y="5246020"/>
            <a:ext cx="2331720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400" b="1" dirty="0" smtClean="0"/>
              <a:t>ENOJO</a:t>
            </a:r>
            <a:endParaRPr lang="es-AR" sz="24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7845160" y="5126697"/>
            <a:ext cx="2331720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400" b="1" dirty="0" smtClean="0"/>
              <a:t>DESPRECIO</a:t>
            </a:r>
            <a:endParaRPr lang="es-AR" sz="24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4193624" y="560299"/>
            <a:ext cx="384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Resultados</a:t>
            </a:r>
            <a:endParaRPr lang="es-AR" sz="28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325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t="49260" r="65249" b="39683"/>
          <a:stretch/>
        </p:blipFill>
        <p:spPr>
          <a:xfrm>
            <a:off x="625691" y="929449"/>
            <a:ext cx="5111357" cy="10410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31" y="2398326"/>
            <a:ext cx="3592286" cy="27503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53788" r="66877" b="34628"/>
          <a:stretch/>
        </p:blipFill>
        <p:spPr>
          <a:xfrm>
            <a:off x="5997203" y="929448"/>
            <a:ext cx="4461927" cy="10410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470" y="2398326"/>
            <a:ext cx="3592286" cy="275034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018212" y="5598314"/>
            <a:ext cx="2331720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400" b="1" dirty="0" smtClean="0"/>
              <a:t>DISGUSTO</a:t>
            </a:r>
            <a:endParaRPr lang="es-AR" sz="24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7552509" y="5576495"/>
            <a:ext cx="2331720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400" b="1" dirty="0" smtClean="0"/>
              <a:t>MIEDO</a:t>
            </a:r>
            <a:endParaRPr lang="es-AR" sz="2400" b="1" dirty="0"/>
          </a:p>
        </p:txBody>
      </p:sp>
    </p:spTree>
    <p:extLst>
      <p:ext uri="{BB962C8B-B14F-4D97-AF65-F5344CB8AC3E}">
        <p14:creationId xmlns:p14="http://schemas.microsoft.com/office/powerpoint/2010/main" val="161375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9" t="83128" r="70553" b="6015"/>
          <a:stretch/>
        </p:blipFill>
        <p:spPr>
          <a:xfrm>
            <a:off x="4139790" y="2622665"/>
            <a:ext cx="3665740" cy="10189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186" y="4073703"/>
            <a:ext cx="3091542" cy="236696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" t="51281" r="64203" b="37773"/>
          <a:stretch/>
        </p:blipFill>
        <p:spPr>
          <a:xfrm>
            <a:off x="557349" y="662395"/>
            <a:ext cx="4014651" cy="9673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8" y="1736406"/>
            <a:ext cx="3141840" cy="24054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9" t="79413" r="70021" b="9651"/>
          <a:stretch/>
        </p:blipFill>
        <p:spPr>
          <a:xfrm>
            <a:off x="7805530" y="978980"/>
            <a:ext cx="3783873" cy="96738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088" y="2126167"/>
            <a:ext cx="2887480" cy="2210727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1136578" y="4566348"/>
            <a:ext cx="2331720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400" b="1" dirty="0" smtClean="0"/>
              <a:t>TRISTEZA</a:t>
            </a:r>
            <a:endParaRPr lang="es-AR" sz="2400" b="1" dirty="0"/>
          </a:p>
        </p:txBody>
      </p:sp>
      <p:sp>
        <p:nvSpPr>
          <p:cNvPr id="15" name="CuadroTexto 14"/>
          <p:cNvSpPr txBox="1"/>
          <p:nvPr/>
        </p:nvSpPr>
        <p:spPr>
          <a:xfrm>
            <a:off x="4972089" y="1629779"/>
            <a:ext cx="2331720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400" b="1" dirty="0" smtClean="0"/>
              <a:t>ALEGRIA</a:t>
            </a:r>
            <a:endParaRPr lang="es-AR" sz="2400" b="1" dirty="0"/>
          </a:p>
        </p:txBody>
      </p:sp>
      <p:sp>
        <p:nvSpPr>
          <p:cNvPr id="16" name="CuadroTexto 15"/>
          <p:cNvSpPr txBox="1"/>
          <p:nvPr/>
        </p:nvSpPr>
        <p:spPr>
          <a:xfrm>
            <a:off x="8541431" y="4566348"/>
            <a:ext cx="2331720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400" b="1" dirty="0" smtClean="0"/>
              <a:t>SORPRESA</a:t>
            </a:r>
            <a:endParaRPr lang="es-AR" sz="2400" b="1" dirty="0"/>
          </a:p>
        </p:txBody>
      </p:sp>
    </p:spTree>
    <p:extLst>
      <p:ext uri="{BB962C8B-B14F-4D97-AF65-F5344CB8AC3E}">
        <p14:creationId xmlns:p14="http://schemas.microsoft.com/office/powerpoint/2010/main" val="165293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" t="53792" r="64379" b="34856"/>
          <a:stretch/>
        </p:blipFill>
        <p:spPr>
          <a:xfrm>
            <a:off x="2338253" y="1648153"/>
            <a:ext cx="6191794" cy="122567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847703" y="953589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 en donde se realiza una mala clasificación</a:t>
            </a:r>
            <a:endParaRPr lang="es-AR" sz="2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94" y="3302672"/>
            <a:ext cx="3618411" cy="2770346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4336869" y="2468882"/>
            <a:ext cx="2978331" cy="130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H="1">
            <a:off x="3513909" y="2964070"/>
            <a:ext cx="11674" cy="10681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7364187" y="2260991"/>
            <a:ext cx="2331720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400" b="1" dirty="0" smtClean="0"/>
              <a:t>DISGUSTO</a:t>
            </a:r>
            <a:endParaRPr lang="es-AR" sz="2400" b="1" dirty="0"/>
          </a:p>
        </p:txBody>
      </p:sp>
      <p:sp>
        <p:nvSpPr>
          <p:cNvPr id="17" name="CuadroTexto 16"/>
          <p:cNvSpPr txBox="1"/>
          <p:nvPr/>
        </p:nvSpPr>
        <p:spPr>
          <a:xfrm>
            <a:off x="2390505" y="4088294"/>
            <a:ext cx="2331720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400" b="1" dirty="0" smtClean="0"/>
              <a:t>TRISTEZA</a:t>
            </a:r>
            <a:endParaRPr lang="es-AR" sz="2400" b="1" dirty="0"/>
          </a:p>
        </p:txBody>
      </p:sp>
    </p:spTree>
    <p:extLst>
      <p:ext uri="{BB962C8B-B14F-4D97-AF65-F5344CB8AC3E}">
        <p14:creationId xmlns:p14="http://schemas.microsoft.com/office/powerpoint/2010/main" val="131836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197735" y="691227"/>
            <a:ext cx="892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b="1" dirty="0" smtClean="0">
                <a:latin typeface="Arial Rounded MT Bold" panose="020F0704030504030204" pitchFamily="34" charset="0"/>
              </a:rPr>
              <a:t>¿QUE SON LAS NEURONAS?</a:t>
            </a:r>
            <a:endParaRPr lang="es-AR" sz="2400" b="1" dirty="0">
              <a:latin typeface="Arial Rounded MT Bold" panose="020F0704030504030204" pitchFamily="34" charset="0"/>
            </a:endParaRPr>
          </a:p>
        </p:txBody>
      </p:sp>
      <p:pic>
        <p:nvPicPr>
          <p:cNvPr id="14" name="WhatsApp Video 2019-11-23 at 00.16.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8388" y="1444821"/>
            <a:ext cx="3163967" cy="162592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1197735" y="1845979"/>
            <a:ext cx="65682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Se estima que el cerebro humano contiene mas de cien mil millones de neuronas y sinapsis en el sistema nervioso humano</a:t>
            </a:r>
            <a:r>
              <a:rPr lang="es-AR" dirty="0" smtClean="0"/>
              <a:t>.</a:t>
            </a:r>
          </a:p>
          <a:p>
            <a:endParaRPr lang="es-AR" dirty="0"/>
          </a:p>
          <a:p>
            <a:r>
              <a:rPr lang="es-AR" dirty="0" smtClean="0"/>
              <a:t>Tiene los Siguientes componentes: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s-AR" dirty="0" smtClean="0"/>
              <a:t>Soma </a:t>
            </a:r>
            <a:r>
              <a:rPr lang="es-AR" dirty="0"/>
              <a:t>o </a:t>
            </a:r>
            <a:r>
              <a:rPr lang="es-AR" dirty="0" smtClean="0"/>
              <a:t>cuerpo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s-AR" dirty="0"/>
              <a:t>S</a:t>
            </a:r>
            <a:r>
              <a:rPr lang="es-AR" dirty="0" smtClean="0"/>
              <a:t>inapsis </a:t>
            </a:r>
            <a:endParaRPr lang="es-AR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s-AR" dirty="0" err="1"/>
              <a:t>D</a:t>
            </a:r>
            <a:r>
              <a:rPr lang="es-AR" dirty="0" err="1" smtClean="0"/>
              <a:t>entritas</a:t>
            </a:r>
            <a:r>
              <a:rPr lang="es-A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dirty="0"/>
              <a:t>A</a:t>
            </a:r>
            <a:r>
              <a:rPr lang="es-AR" dirty="0" smtClean="0"/>
              <a:t>xón</a:t>
            </a:r>
            <a:endParaRPr lang="es-AR" dirty="0"/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441" y="3665954"/>
            <a:ext cx="4283253" cy="2778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Conector recto 17"/>
          <p:cNvCxnSpPr/>
          <p:nvPr/>
        </p:nvCxnSpPr>
        <p:spPr>
          <a:xfrm flipV="1">
            <a:off x="5537915" y="3665954"/>
            <a:ext cx="120786" cy="687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5598308" y="3436789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000" dirty="0" smtClean="0"/>
              <a:t>Soma</a:t>
            </a:r>
            <a:endParaRPr lang="es-AR" sz="1000" dirty="0"/>
          </a:p>
        </p:txBody>
      </p:sp>
      <p:cxnSp>
        <p:nvCxnSpPr>
          <p:cNvPr id="23" name="Conector recto 22"/>
          <p:cNvCxnSpPr/>
          <p:nvPr/>
        </p:nvCxnSpPr>
        <p:spPr>
          <a:xfrm flipH="1" flipV="1">
            <a:off x="5564548" y="5011798"/>
            <a:ext cx="194933" cy="1655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6645499" y="4636394"/>
            <a:ext cx="360608" cy="1931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5564548" y="6237379"/>
            <a:ext cx="271165" cy="990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Elipse 31"/>
          <p:cNvSpPr/>
          <p:nvPr/>
        </p:nvSpPr>
        <p:spPr>
          <a:xfrm>
            <a:off x="5391575" y="3131292"/>
            <a:ext cx="888275" cy="79212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3" name="Elipse 32"/>
          <p:cNvSpPr/>
          <p:nvPr/>
        </p:nvSpPr>
        <p:spPr>
          <a:xfrm>
            <a:off x="6318583" y="4219673"/>
            <a:ext cx="888275" cy="79212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4" name="Elipse 33"/>
          <p:cNvSpPr/>
          <p:nvPr/>
        </p:nvSpPr>
        <p:spPr>
          <a:xfrm>
            <a:off x="5608934" y="4773392"/>
            <a:ext cx="888275" cy="79212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700130" y="5907452"/>
            <a:ext cx="888275" cy="79212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97735" y="1321374"/>
            <a:ext cx="497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>
                <a:solidFill>
                  <a:srgbClr val="7030A0"/>
                </a:solidFill>
              </a:rPr>
              <a:t>Comparación con Redes Neuronales Humanas</a:t>
            </a:r>
            <a:endParaRPr lang="es-AR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97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2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4" grpId="0"/>
      <p:bldP spid="15" grpId="0"/>
      <p:bldP spid="21" grpId="0"/>
      <p:bldP spid="32" grpId="0" animBg="1"/>
      <p:bldP spid="33" grpId="0" animBg="1"/>
      <p:bldP spid="34" grpId="0" animBg="1"/>
      <p:bldP spid="35" grpId="0" animBg="1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" t="34388" r="64937" b="16410"/>
          <a:stretch/>
        </p:blipFill>
        <p:spPr>
          <a:xfrm>
            <a:off x="958246" y="978081"/>
            <a:ext cx="5211294" cy="4440022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 rot="18886476">
            <a:off x="3025463" y="1466631"/>
            <a:ext cx="809897" cy="3805853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7" name="Conector recto de flecha 6"/>
          <p:cNvCxnSpPr>
            <a:stCxn id="5" idx="4"/>
            <a:endCxn id="13" idx="0"/>
          </p:cNvCxnSpPr>
          <p:nvPr/>
        </p:nvCxnSpPr>
        <p:spPr>
          <a:xfrm>
            <a:off x="4781267" y="4709826"/>
            <a:ext cx="837899" cy="58954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3960183" y="5299369"/>
            <a:ext cx="3317966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dirty="0" smtClean="0"/>
              <a:t>                     Suma de diagonal</a:t>
            </a:r>
          </a:p>
          <a:p>
            <a:r>
              <a:rPr lang="es-AR" dirty="0" smtClean="0"/>
              <a:t>Precisión =  ------------------------</a:t>
            </a:r>
          </a:p>
          <a:p>
            <a:pPr algn="ctr"/>
            <a:r>
              <a:rPr lang="es-AR" dirty="0" smtClean="0"/>
              <a:t>             327</a:t>
            </a:r>
            <a:endParaRPr lang="es-AR" dirty="0"/>
          </a:p>
        </p:txBody>
      </p:sp>
      <p:sp>
        <p:nvSpPr>
          <p:cNvPr id="15" name="CuadroTexto 14"/>
          <p:cNvSpPr txBox="1"/>
          <p:nvPr/>
        </p:nvSpPr>
        <p:spPr>
          <a:xfrm>
            <a:off x="5065160" y="570476"/>
            <a:ext cx="3907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Evaluación del Modelo</a:t>
            </a:r>
            <a:endParaRPr lang="es-AR" sz="28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2032715" y="1246096"/>
            <a:ext cx="798491" cy="4228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" t="64550" r="63781" b="10696"/>
          <a:stretch/>
        </p:blipFill>
        <p:spPr>
          <a:xfrm>
            <a:off x="6002673" y="1668897"/>
            <a:ext cx="5007414" cy="2284917"/>
          </a:xfrm>
          <a:prstGeom prst="rect">
            <a:avLst/>
          </a:prstGeom>
        </p:spPr>
      </p:pic>
      <p:sp>
        <p:nvSpPr>
          <p:cNvPr id="10" name="Elipse 9"/>
          <p:cNvSpPr/>
          <p:nvPr/>
        </p:nvSpPr>
        <p:spPr>
          <a:xfrm>
            <a:off x="6169540" y="2986692"/>
            <a:ext cx="1108609" cy="4228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4412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/>
      <p:bldP spid="14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285444" y="884912"/>
            <a:ext cx="16291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i="1" dirty="0" smtClean="0"/>
              <a:t>0.</a:t>
            </a:r>
            <a:r>
              <a:rPr lang="es-AR" i="1" dirty="0" smtClean="0"/>
              <a:t> Enojo</a:t>
            </a:r>
            <a:endParaRPr lang="es-AR" i="1" dirty="0"/>
          </a:p>
          <a:p>
            <a:r>
              <a:rPr lang="es-AR" b="1" i="1" dirty="0"/>
              <a:t>1</a:t>
            </a:r>
            <a:r>
              <a:rPr lang="es-AR" i="1" dirty="0" smtClean="0"/>
              <a:t>. </a:t>
            </a:r>
            <a:r>
              <a:rPr lang="es-AR" i="1" dirty="0"/>
              <a:t>Desprecio</a:t>
            </a:r>
          </a:p>
          <a:p>
            <a:r>
              <a:rPr lang="es-AR" b="1" i="1" dirty="0"/>
              <a:t>2</a:t>
            </a:r>
            <a:r>
              <a:rPr lang="es-AR" b="1" i="1" dirty="0" smtClean="0"/>
              <a:t>.</a:t>
            </a:r>
            <a:r>
              <a:rPr lang="es-AR" i="1" dirty="0" smtClean="0"/>
              <a:t> </a:t>
            </a:r>
            <a:r>
              <a:rPr lang="es-AR" i="1" dirty="0"/>
              <a:t>Disgusto</a:t>
            </a:r>
          </a:p>
          <a:p>
            <a:r>
              <a:rPr lang="es-AR" b="1" i="1" dirty="0"/>
              <a:t>3</a:t>
            </a:r>
            <a:r>
              <a:rPr lang="es-AR" b="1" i="1" dirty="0" smtClean="0"/>
              <a:t>.</a:t>
            </a:r>
            <a:r>
              <a:rPr lang="es-AR" i="1" dirty="0" smtClean="0"/>
              <a:t> </a:t>
            </a:r>
            <a:r>
              <a:rPr lang="es-AR" i="1" dirty="0"/>
              <a:t>M</a:t>
            </a:r>
            <a:r>
              <a:rPr lang="es-AR" i="1" dirty="0" smtClean="0"/>
              <a:t>iedo</a:t>
            </a:r>
            <a:endParaRPr lang="es-AR" i="1" dirty="0"/>
          </a:p>
          <a:p>
            <a:r>
              <a:rPr lang="es-AR" b="1" i="1" dirty="0"/>
              <a:t>4</a:t>
            </a:r>
            <a:r>
              <a:rPr lang="es-AR" b="1" i="1" dirty="0" smtClean="0"/>
              <a:t>.</a:t>
            </a:r>
            <a:r>
              <a:rPr lang="es-AR" i="1" dirty="0" smtClean="0"/>
              <a:t> Alegría</a:t>
            </a:r>
            <a:endParaRPr lang="es-AR" i="1" dirty="0"/>
          </a:p>
          <a:p>
            <a:r>
              <a:rPr lang="es-AR" b="1" i="1" dirty="0"/>
              <a:t>5</a:t>
            </a:r>
            <a:r>
              <a:rPr lang="es-AR" b="1" i="1" dirty="0" smtClean="0"/>
              <a:t>.</a:t>
            </a:r>
            <a:r>
              <a:rPr lang="es-AR" i="1" dirty="0" smtClean="0"/>
              <a:t> Tristeza</a:t>
            </a:r>
            <a:endParaRPr lang="es-AR" i="1" dirty="0"/>
          </a:p>
          <a:p>
            <a:r>
              <a:rPr lang="es-AR" b="1" i="1" dirty="0"/>
              <a:t>6</a:t>
            </a:r>
            <a:r>
              <a:rPr lang="es-AR" b="1" i="1" dirty="0" smtClean="0"/>
              <a:t>.</a:t>
            </a:r>
            <a:r>
              <a:rPr lang="es-AR" i="1" dirty="0" smtClean="0"/>
              <a:t> </a:t>
            </a:r>
            <a:r>
              <a:rPr lang="es-AR" i="1" dirty="0"/>
              <a:t>Sorpresa</a:t>
            </a:r>
          </a:p>
        </p:txBody>
      </p:sp>
      <p:sp>
        <p:nvSpPr>
          <p:cNvPr id="5" name="Elipse 4"/>
          <p:cNvSpPr/>
          <p:nvPr/>
        </p:nvSpPr>
        <p:spPr>
          <a:xfrm>
            <a:off x="4063282" y="1143890"/>
            <a:ext cx="1629179" cy="6181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Flecha derecha 5"/>
          <p:cNvSpPr/>
          <p:nvPr/>
        </p:nvSpPr>
        <p:spPr>
          <a:xfrm>
            <a:off x="5692461" y="1489288"/>
            <a:ext cx="1184857" cy="759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/>
          <p:cNvSpPr txBox="1"/>
          <p:nvPr/>
        </p:nvSpPr>
        <p:spPr>
          <a:xfrm>
            <a:off x="6899855" y="1023411"/>
            <a:ext cx="1384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i="1" dirty="0" smtClean="0"/>
              <a:t>0.</a:t>
            </a:r>
            <a:r>
              <a:rPr lang="es-AR" i="1" dirty="0" smtClean="0"/>
              <a:t> Enojo</a:t>
            </a:r>
            <a:endParaRPr lang="es-AR" i="1" dirty="0"/>
          </a:p>
          <a:p>
            <a:r>
              <a:rPr lang="es-AR" b="1" i="1" dirty="0"/>
              <a:t>1</a:t>
            </a:r>
            <a:r>
              <a:rPr lang="es-AR" i="1" dirty="0" smtClean="0"/>
              <a:t>. </a:t>
            </a:r>
            <a:r>
              <a:rPr lang="es-AR" i="1" dirty="0"/>
              <a:t>Desprecio</a:t>
            </a:r>
          </a:p>
          <a:p>
            <a:r>
              <a:rPr lang="es-AR" b="1" i="1" dirty="0"/>
              <a:t>2</a:t>
            </a:r>
            <a:r>
              <a:rPr lang="es-AR" b="1" i="1" dirty="0" smtClean="0"/>
              <a:t>.</a:t>
            </a:r>
            <a:r>
              <a:rPr lang="es-AR" i="1" dirty="0" smtClean="0"/>
              <a:t> </a:t>
            </a:r>
            <a:r>
              <a:rPr lang="es-AR" i="1" dirty="0"/>
              <a:t>M</a:t>
            </a:r>
            <a:r>
              <a:rPr lang="es-AR" i="1" dirty="0" smtClean="0"/>
              <a:t>iedo</a:t>
            </a:r>
            <a:endParaRPr lang="es-AR" i="1" dirty="0"/>
          </a:p>
          <a:p>
            <a:r>
              <a:rPr lang="es-AR" b="1" i="1" dirty="0"/>
              <a:t>3</a:t>
            </a:r>
            <a:r>
              <a:rPr lang="es-AR" b="1" i="1" dirty="0" smtClean="0"/>
              <a:t>.</a:t>
            </a:r>
            <a:r>
              <a:rPr lang="es-AR" i="1" dirty="0" smtClean="0"/>
              <a:t> Alegría</a:t>
            </a:r>
            <a:endParaRPr lang="es-AR" i="1" dirty="0"/>
          </a:p>
          <a:p>
            <a:r>
              <a:rPr lang="es-AR" b="1" i="1" dirty="0"/>
              <a:t>4</a:t>
            </a:r>
            <a:r>
              <a:rPr lang="es-AR" b="1" i="1" dirty="0" smtClean="0"/>
              <a:t>.</a:t>
            </a:r>
            <a:r>
              <a:rPr lang="es-AR" i="1" dirty="0" smtClean="0"/>
              <a:t> Tristeza</a:t>
            </a:r>
            <a:endParaRPr lang="es-AR" i="1" dirty="0"/>
          </a:p>
          <a:p>
            <a:r>
              <a:rPr lang="es-AR" b="1" i="1" dirty="0"/>
              <a:t>5</a:t>
            </a:r>
            <a:r>
              <a:rPr lang="es-AR" b="1" i="1" dirty="0" smtClean="0"/>
              <a:t>.</a:t>
            </a:r>
            <a:r>
              <a:rPr lang="es-AR" i="1" dirty="0" smtClean="0"/>
              <a:t> </a:t>
            </a:r>
            <a:r>
              <a:rPr lang="es-AR" i="1" dirty="0"/>
              <a:t>Sorpresa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431" y="3477296"/>
            <a:ext cx="3164640" cy="242292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331" y="3466201"/>
            <a:ext cx="3179130" cy="243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1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" t="32993" r="37387" b="8023"/>
          <a:stretch/>
        </p:blipFill>
        <p:spPr>
          <a:xfrm>
            <a:off x="695827" y="464191"/>
            <a:ext cx="5824334" cy="3412901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" t="26388" r="38797" b="17133"/>
          <a:stretch/>
        </p:blipFill>
        <p:spPr>
          <a:xfrm>
            <a:off x="1895048" y="2883363"/>
            <a:ext cx="6211911" cy="3423454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sp>
        <p:nvSpPr>
          <p:cNvPr id="6" name="Elipse 5"/>
          <p:cNvSpPr/>
          <p:nvPr/>
        </p:nvSpPr>
        <p:spPr>
          <a:xfrm>
            <a:off x="7080069" y="5486398"/>
            <a:ext cx="914400" cy="574766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t="22608" r="61688" b="9018"/>
          <a:stretch/>
        </p:blipFill>
        <p:spPr>
          <a:xfrm>
            <a:off x="8190410" y="464191"/>
            <a:ext cx="3526973" cy="386660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72082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" t="38458" r="65813" b="12805"/>
          <a:stretch/>
        </p:blipFill>
        <p:spPr>
          <a:xfrm>
            <a:off x="3013655" y="978795"/>
            <a:ext cx="5228823" cy="4802436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54810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661375" y="834195"/>
            <a:ext cx="91965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u="sng" dirty="0">
                <a:solidFill>
                  <a:srgbClr val="7030A0"/>
                </a:solidFill>
              </a:rPr>
              <a:t>Redes Neuronales Artificiales (RNA) o Artificial Neural Network (ANN</a:t>
            </a:r>
            <a:r>
              <a:rPr lang="es-AR" b="1" dirty="0">
                <a:solidFill>
                  <a:srgbClr val="7030A0"/>
                </a:solidFill>
              </a:rPr>
              <a:t>)</a:t>
            </a:r>
            <a:endParaRPr lang="es-AR" dirty="0">
              <a:solidFill>
                <a:srgbClr val="7030A0"/>
              </a:solidFill>
            </a:endParaRPr>
          </a:p>
          <a:p>
            <a:endParaRPr lang="es-AR" dirty="0"/>
          </a:p>
        </p:txBody>
      </p:sp>
      <p:sp>
        <p:nvSpPr>
          <p:cNvPr id="5" name="CuadroTexto 4"/>
          <p:cNvSpPr txBox="1"/>
          <p:nvPr/>
        </p:nvSpPr>
        <p:spPr>
          <a:xfrm>
            <a:off x="3890500" y="2787204"/>
            <a:ext cx="683868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AR" dirty="0"/>
              <a:t>E</a:t>
            </a:r>
            <a:r>
              <a:rPr lang="es-AR" dirty="0" smtClean="0"/>
              <a:t>s </a:t>
            </a:r>
            <a:r>
              <a:rPr lang="es-AR" dirty="0"/>
              <a:t>un paradigma </a:t>
            </a:r>
            <a:r>
              <a:rPr lang="es-AR" dirty="0" smtClean="0"/>
              <a:t>o un nuevo sistema de </a:t>
            </a:r>
            <a:r>
              <a:rPr lang="es-AR" dirty="0"/>
              <a:t>procesamiento </a:t>
            </a:r>
            <a:r>
              <a:rPr lang="es-AR" dirty="0" smtClean="0"/>
              <a:t>y de tratamiento de la información compuesta por neuronas Artificiales</a:t>
            </a:r>
            <a:endParaRPr lang="es-AR" dirty="0"/>
          </a:p>
        </p:txBody>
      </p:sp>
      <p:sp>
        <p:nvSpPr>
          <p:cNvPr id="8" name="CuadroTexto 7"/>
          <p:cNvSpPr txBox="1"/>
          <p:nvPr/>
        </p:nvSpPr>
        <p:spPr>
          <a:xfrm>
            <a:off x="1239844" y="4137065"/>
            <a:ext cx="9618127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just"/>
            <a:r>
              <a:rPr lang="es-AR" dirty="0"/>
              <a:t>Una red neuronal es apta para resolver problemas que no tienen un algoritmo claramente definido para transformar una entrada en una </a:t>
            </a:r>
            <a:r>
              <a:rPr lang="es-AR" dirty="0" smtClean="0"/>
              <a:t>salida.</a:t>
            </a:r>
            <a:endParaRPr lang="es-AR" dirty="0"/>
          </a:p>
        </p:txBody>
      </p:sp>
      <p:pic>
        <p:nvPicPr>
          <p:cNvPr id="12" name="WhatsApp Video 2019-11-23 at 00.18.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6030" y="1652361"/>
            <a:ext cx="2221816" cy="202740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890500" y="1683576"/>
            <a:ext cx="683868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AR" dirty="0" smtClean="0"/>
              <a:t>Es un modelo computacional basado en un conjunto de neuronas que emulan el funcionamiento del cerebro humano.</a:t>
            </a:r>
            <a:endParaRPr lang="es-AR" dirty="0"/>
          </a:p>
        </p:txBody>
      </p:sp>
      <p:sp>
        <p:nvSpPr>
          <p:cNvPr id="10" name="CuadroTexto 9"/>
          <p:cNvSpPr txBox="1"/>
          <p:nvPr/>
        </p:nvSpPr>
        <p:spPr>
          <a:xfrm>
            <a:off x="1239844" y="5117594"/>
            <a:ext cx="961812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AR" dirty="0" smtClean="0"/>
              <a:t>Esta inspirado en el en el Sistema Neuronal o Nervioso Biológico.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0577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4" grpId="0"/>
      <p:bldP spid="5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121657" y="831999"/>
            <a:ext cx="9618127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1 NURONA </a:t>
            </a:r>
            <a:r>
              <a:rPr lang="es-AR" dirty="0" smtClean="0">
                <a:sym typeface="Wingdings" panose="05000000000000000000" pitchFamily="2" charset="2"/>
              </a:rPr>
              <a:t> Es un componente relativamente Simple</a:t>
            </a:r>
          </a:p>
          <a:p>
            <a:pPr algn="ctr"/>
            <a:r>
              <a:rPr lang="es-AR" dirty="0" smtClean="0">
                <a:sym typeface="Wingdings" panose="05000000000000000000" pitchFamily="2" charset="2"/>
              </a:rPr>
              <a:t>Miles de Millones de NEURONAS   Forman un poderoso Sistema  </a:t>
            </a:r>
            <a:endParaRPr lang="es-AR" dirty="0"/>
          </a:p>
        </p:txBody>
      </p:sp>
      <p:sp useBgFill="1">
        <p:nvSpPr>
          <p:cNvPr id="3" name="CuadroTexto 2"/>
          <p:cNvSpPr txBox="1"/>
          <p:nvPr/>
        </p:nvSpPr>
        <p:spPr>
          <a:xfrm>
            <a:off x="2142308" y="1860338"/>
            <a:ext cx="788996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AR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Características:</a:t>
            </a:r>
            <a:endParaRPr lang="es-AR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069771" y="2795451"/>
            <a:ext cx="87913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AR" sz="2000" dirty="0" smtClean="0"/>
              <a:t>Aprendizaje Adaptable</a:t>
            </a:r>
          </a:p>
          <a:p>
            <a:pPr marL="684000" indent="-342900">
              <a:buFont typeface="Wingdings" panose="05000000000000000000" pitchFamily="2" charset="2"/>
              <a:buChar char="§"/>
            </a:pPr>
            <a:r>
              <a:rPr lang="es-AR" sz="2000" dirty="0" smtClean="0"/>
              <a:t>Red en Entrenamiento</a:t>
            </a:r>
          </a:p>
          <a:p>
            <a:pPr marL="684000" indent="-342900">
              <a:buFont typeface="Wingdings" panose="05000000000000000000" pitchFamily="2" charset="2"/>
              <a:buChar char="§"/>
            </a:pPr>
            <a:r>
              <a:rPr lang="es-AR" sz="2000" dirty="0" smtClean="0"/>
              <a:t>Red Entrenada</a:t>
            </a:r>
          </a:p>
          <a:p>
            <a:pPr marL="684000" indent="-342900">
              <a:buFont typeface="Wingdings" panose="05000000000000000000" pitchFamily="2" charset="2"/>
              <a:buChar char="§"/>
            </a:pPr>
            <a:r>
              <a:rPr lang="es-AR" sz="2000" dirty="0" smtClean="0"/>
              <a:t>Conocimiento Adquirido</a:t>
            </a:r>
          </a:p>
          <a:p>
            <a:endParaRPr lang="es-AR" sz="20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AR" sz="2000" dirty="0" smtClean="0"/>
              <a:t>Auto-Organización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AR" sz="2000" dirty="0" smtClean="0"/>
              <a:t>Tolerancia a Fallos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AR" sz="2000" dirty="0" smtClean="0"/>
              <a:t>Flexibilidad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AR" sz="2000" dirty="0" smtClean="0"/>
              <a:t>Tiempo Real</a:t>
            </a:r>
            <a:endParaRPr lang="es-AR" sz="2000" dirty="0"/>
          </a:p>
        </p:txBody>
      </p:sp>
      <p:pic>
        <p:nvPicPr>
          <p:cNvPr id="3074" name="Picture 2" descr="Resultado de imagen para ventaja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81" y="2455418"/>
            <a:ext cx="2744083" cy="231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3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2290901" y="1658878"/>
            <a:ext cx="450760" cy="41212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Elipse 8"/>
          <p:cNvSpPr/>
          <p:nvPr/>
        </p:nvSpPr>
        <p:spPr>
          <a:xfrm>
            <a:off x="2285068" y="2877763"/>
            <a:ext cx="450760" cy="41212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Elipse 9"/>
          <p:cNvSpPr/>
          <p:nvPr/>
        </p:nvSpPr>
        <p:spPr>
          <a:xfrm>
            <a:off x="2285068" y="3890587"/>
            <a:ext cx="450760" cy="41212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Elipse 10"/>
          <p:cNvSpPr/>
          <p:nvPr/>
        </p:nvSpPr>
        <p:spPr>
          <a:xfrm>
            <a:off x="2291466" y="5708346"/>
            <a:ext cx="450760" cy="41212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CuadroTexto 11"/>
          <p:cNvSpPr txBox="1"/>
          <p:nvPr/>
        </p:nvSpPr>
        <p:spPr>
          <a:xfrm>
            <a:off x="1522791" y="160948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/>
              <a:t>x1</a:t>
            </a:r>
            <a:endParaRPr lang="es-AR" b="1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531858" y="4682089"/>
            <a:ext cx="141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</a:t>
            </a:r>
            <a:endParaRPr lang="es-AR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571303" y="398474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/>
              <a:t>x3</a:t>
            </a:r>
            <a:endParaRPr lang="es-AR" b="1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534138" y="282072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/>
              <a:t>x2</a:t>
            </a:r>
            <a:endParaRPr lang="es-AR" b="1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548889" y="5801959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err="1" smtClean="0"/>
              <a:t>xn</a:t>
            </a:r>
            <a:endParaRPr lang="es-AR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5004911" y="3212217"/>
            <a:ext cx="927279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sz="4800" dirty="0" smtClean="0"/>
              <a:t>Σ</a:t>
            </a:r>
            <a:endParaRPr lang="es-AR" sz="48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2388284" y="534126"/>
            <a:ext cx="100174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AR" dirty="0" smtClean="0"/>
              <a:t>Entradas</a:t>
            </a:r>
            <a:endParaRPr lang="es-AR" dirty="0"/>
          </a:p>
        </p:txBody>
      </p:sp>
      <p:cxnSp>
        <p:nvCxnSpPr>
          <p:cNvPr id="21" name="Conector recto de flecha 20"/>
          <p:cNvCxnSpPr/>
          <p:nvPr/>
        </p:nvCxnSpPr>
        <p:spPr>
          <a:xfrm flipH="1">
            <a:off x="2275189" y="903458"/>
            <a:ext cx="296926" cy="52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1667046" y="4708685"/>
            <a:ext cx="141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</a:t>
            </a:r>
            <a:endParaRPr lang="es-AR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Conector recto 25"/>
          <p:cNvCxnSpPr>
            <a:stCxn id="4" idx="6"/>
            <a:endCxn id="18" idx="1"/>
          </p:cNvCxnSpPr>
          <p:nvPr/>
        </p:nvCxnSpPr>
        <p:spPr>
          <a:xfrm>
            <a:off x="2741661" y="1864940"/>
            <a:ext cx="2263250" cy="17627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/>
          <p:cNvCxnSpPr>
            <a:stCxn id="9" idx="6"/>
            <a:endCxn id="18" idx="1"/>
          </p:cNvCxnSpPr>
          <p:nvPr/>
        </p:nvCxnSpPr>
        <p:spPr>
          <a:xfrm>
            <a:off x="2735828" y="3083825"/>
            <a:ext cx="2269083" cy="5438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ector recto 29"/>
          <p:cNvCxnSpPr>
            <a:stCxn id="10" idx="6"/>
            <a:endCxn id="18" idx="1"/>
          </p:cNvCxnSpPr>
          <p:nvPr/>
        </p:nvCxnSpPr>
        <p:spPr>
          <a:xfrm flipV="1">
            <a:off x="2735828" y="3627716"/>
            <a:ext cx="2269083" cy="4689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ector recto 31"/>
          <p:cNvCxnSpPr>
            <a:stCxn id="11" idx="6"/>
            <a:endCxn id="18" idx="1"/>
          </p:cNvCxnSpPr>
          <p:nvPr/>
        </p:nvCxnSpPr>
        <p:spPr>
          <a:xfrm flipV="1">
            <a:off x="2742226" y="3627716"/>
            <a:ext cx="2262685" cy="228669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CuadroTexto 33"/>
          <p:cNvSpPr txBox="1"/>
          <p:nvPr/>
        </p:nvSpPr>
        <p:spPr>
          <a:xfrm>
            <a:off x="3633766" y="228286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/>
              <a:t>wk1</a:t>
            </a:r>
            <a:endParaRPr lang="es-AR" b="1" dirty="0"/>
          </a:p>
        </p:txBody>
      </p:sp>
      <p:sp>
        <p:nvSpPr>
          <p:cNvPr id="35" name="CuadroTexto 34"/>
          <p:cNvSpPr txBox="1"/>
          <p:nvPr/>
        </p:nvSpPr>
        <p:spPr>
          <a:xfrm>
            <a:off x="3364713" y="4586396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err="1" smtClean="0"/>
              <a:t>wkn</a:t>
            </a:r>
            <a:endParaRPr lang="es-AR" b="1" dirty="0"/>
          </a:p>
        </p:txBody>
      </p:sp>
      <p:sp>
        <p:nvSpPr>
          <p:cNvPr id="40" name="CuadroTexto 39"/>
          <p:cNvSpPr txBox="1"/>
          <p:nvPr/>
        </p:nvSpPr>
        <p:spPr>
          <a:xfrm>
            <a:off x="3241110" y="289915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/>
              <a:t>wk2</a:t>
            </a:r>
            <a:endParaRPr lang="es-AR" b="1" dirty="0"/>
          </a:p>
        </p:txBody>
      </p:sp>
      <p:sp>
        <p:nvSpPr>
          <p:cNvPr id="41" name="CuadroTexto 40"/>
          <p:cNvSpPr txBox="1"/>
          <p:nvPr/>
        </p:nvSpPr>
        <p:spPr>
          <a:xfrm>
            <a:off x="3131316" y="360007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/>
              <a:t>wk3</a:t>
            </a:r>
            <a:endParaRPr lang="es-AR" b="1" dirty="0"/>
          </a:p>
        </p:txBody>
      </p:sp>
      <p:cxnSp>
        <p:nvCxnSpPr>
          <p:cNvPr id="43" name="Conector recto de flecha 42"/>
          <p:cNvCxnSpPr>
            <a:stCxn id="18" idx="3"/>
          </p:cNvCxnSpPr>
          <p:nvPr/>
        </p:nvCxnSpPr>
        <p:spPr>
          <a:xfrm flipV="1">
            <a:off x="5932190" y="3627715"/>
            <a:ext cx="150646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7483723" y="3212216"/>
            <a:ext cx="927279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4800" dirty="0"/>
              <a:t>F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6361811" y="3190052"/>
            <a:ext cx="647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 err="1" smtClean="0"/>
              <a:t>ak</a:t>
            </a:r>
            <a:endParaRPr lang="es-AR" sz="2000" dirty="0"/>
          </a:p>
        </p:txBody>
      </p:sp>
      <p:sp>
        <p:nvSpPr>
          <p:cNvPr id="46" name="Elipse 45"/>
          <p:cNvSpPr/>
          <p:nvPr/>
        </p:nvSpPr>
        <p:spPr>
          <a:xfrm>
            <a:off x="5242543" y="5632015"/>
            <a:ext cx="426255" cy="4122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cxnSp>
        <p:nvCxnSpPr>
          <p:cNvPr id="48" name="Conector recto 47"/>
          <p:cNvCxnSpPr>
            <a:stCxn id="46" idx="0"/>
            <a:endCxn id="18" idx="2"/>
          </p:cNvCxnSpPr>
          <p:nvPr/>
        </p:nvCxnSpPr>
        <p:spPr>
          <a:xfrm flipV="1">
            <a:off x="5455671" y="4043214"/>
            <a:ext cx="12880" cy="15888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4834285" y="4870406"/>
            <a:ext cx="65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 err="1" smtClean="0"/>
              <a:t>bk</a:t>
            </a:r>
            <a:endParaRPr lang="es-AR" sz="2000" dirty="0"/>
          </a:p>
        </p:txBody>
      </p:sp>
      <p:cxnSp>
        <p:nvCxnSpPr>
          <p:cNvPr id="51" name="Conector recto de flecha 50"/>
          <p:cNvCxnSpPr/>
          <p:nvPr/>
        </p:nvCxnSpPr>
        <p:spPr>
          <a:xfrm flipV="1">
            <a:off x="8456075" y="3625601"/>
            <a:ext cx="150646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8761596" y="3162237"/>
            <a:ext cx="513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 err="1" smtClean="0"/>
              <a:t>yk</a:t>
            </a:r>
            <a:endParaRPr lang="es-AR" sz="2000" dirty="0"/>
          </a:p>
        </p:txBody>
      </p:sp>
      <p:sp>
        <p:nvSpPr>
          <p:cNvPr id="68" name="CuadroTexto 67"/>
          <p:cNvSpPr txBox="1"/>
          <p:nvPr/>
        </p:nvSpPr>
        <p:spPr>
          <a:xfrm>
            <a:off x="3909191" y="718792"/>
            <a:ext cx="171758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AR" dirty="0" smtClean="0"/>
              <a:t>Pesos Sinápticos</a:t>
            </a:r>
            <a:endParaRPr lang="es-AR" dirty="0"/>
          </a:p>
        </p:txBody>
      </p:sp>
      <p:cxnSp>
        <p:nvCxnSpPr>
          <p:cNvPr id="69" name="Conector recto de flecha 68"/>
          <p:cNvCxnSpPr>
            <a:stCxn id="68" idx="2"/>
          </p:cNvCxnSpPr>
          <p:nvPr/>
        </p:nvCxnSpPr>
        <p:spPr>
          <a:xfrm flipH="1">
            <a:off x="4106972" y="1088124"/>
            <a:ext cx="661012" cy="10803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CuadroTexto 73"/>
          <p:cNvSpPr txBox="1"/>
          <p:nvPr/>
        </p:nvSpPr>
        <p:spPr>
          <a:xfrm>
            <a:off x="7036979" y="2430188"/>
            <a:ext cx="22379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AR" dirty="0" smtClean="0"/>
              <a:t>Función de Activación</a:t>
            </a:r>
            <a:endParaRPr lang="es-AR" dirty="0"/>
          </a:p>
        </p:txBody>
      </p:sp>
      <p:sp>
        <p:nvSpPr>
          <p:cNvPr id="36" name="Elipse 35"/>
          <p:cNvSpPr/>
          <p:nvPr/>
        </p:nvSpPr>
        <p:spPr>
          <a:xfrm>
            <a:off x="4751617" y="4753618"/>
            <a:ext cx="597490" cy="561294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4" name="Elipse 53"/>
          <p:cNvSpPr/>
          <p:nvPr/>
        </p:nvSpPr>
        <p:spPr>
          <a:xfrm>
            <a:off x="8677409" y="3064307"/>
            <a:ext cx="597490" cy="561294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CuadroTexto 21"/>
          <p:cNvSpPr txBox="1"/>
          <p:nvPr/>
        </p:nvSpPr>
        <p:spPr>
          <a:xfrm>
            <a:off x="5295612" y="61027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1</a:t>
            </a:r>
            <a:endParaRPr lang="es-AR" dirty="0"/>
          </a:p>
        </p:txBody>
      </p:sp>
      <p:sp>
        <p:nvSpPr>
          <p:cNvPr id="56" name="CuadroTexto 55"/>
          <p:cNvSpPr txBox="1"/>
          <p:nvPr/>
        </p:nvSpPr>
        <p:spPr>
          <a:xfrm>
            <a:off x="6021718" y="6102701"/>
            <a:ext cx="504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s-ES" altLang="es-AR" dirty="0"/>
              <a:t>E</a:t>
            </a:r>
            <a:r>
              <a:rPr lang="es-ES" altLang="es-AR" dirty="0" smtClean="0"/>
              <a:t>ntrada </a:t>
            </a:r>
            <a:r>
              <a:rPr lang="es-ES" altLang="es-AR" dirty="0"/>
              <a:t>constate de magnitud 1</a:t>
            </a:r>
          </a:p>
        </p:txBody>
      </p:sp>
      <p:cxnSp>
        <p:nvCxnSpPr>
          <p:cNvPr id="58" name="Conector recto de flecha 57"/>
          <p:cNvCxnSpPr>
            <a:stCxn id="56" idx="1"/>
            <a:endCxn id="22" idx="3"/>
          </p:cNvCxnSpPr>
          <p:nvPr/>
        </p:nvCxnSpPr>
        <p:spPr>
          <a:xfrm flipH="1">
            <a:off x="5597298" y="6287367"/>
            <a:ext cx="4244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CuadroTexto 58"/>
          <p:cNvSpPr txBox="1"/>
          <p:nvPr/>
        </p:nvSpPr>
        <p:spPr>
          <a:xfrm>
            <a:off x="6119254" y="4929398"/>
            <a:ext cx="132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s-ES" altLang="es-AR" dirty="0" err="1" smtClean="0"/>
              <a:t>Bias</a:t>
            </a:r>
            <a:endParaRPr lang="es-ES" altLang="es-AR" dirty="0"/>
          </a:p>
        </p:txBody>
      </p:sp>
      <p:cxnSp>
        <p:nvCxnSpPr>
          <p:cNvPr id="60" name="Conector recto de flecha 59"/>
          <p:cNvCxnSpPr/>
          <p:nvPr/>
        </p:nvCxnSpPr>
        <p:spPr>
          <a:xfrm flipH="1">
            <a:off x="5626777" y="5164759"/>
            <a:ext cx="4244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6261979" y="3075123"/>
            <a:ext cx="597490" cy="561294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8745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50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0"/>
                            </p:stCondLst>
                            <p:childTnLst>
                              <p:par>
                                <p:cTn id="1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/>
      <p:bldP spid="13" grpId="0"/>
      <p:bldP spid="15" grpId="0"/>
      <p:bldP spid="16" grpId="0"/>
      <p:bldP spid="17" grpId="0"/>
      <p:bldP spid="18" grpId="0" animBg="1"/>
      <p:bldP spid="19" grpId="0" animBg="1"/>
      <p:bldP spid="24" grpId="0"/>
      <p:bldP spid="34" grpId="0"/>
      <p:bldP spid="35" grpId="0"/>
      <p:bldP spid="40" grpId="0"/>
      <p:bldP spid="41" grpId="0"/>
      <p:bldP spid="44" grpId="0" animBg="1"/>
      <p:bldP spid="45" grpId="0"/>
      <p:bldP spid="46" grpId="0" animBg="1"/>
      <p:bldP spid="50" grpId="0"/>
      <p:bldP spid="53" grpId="0"/>
      <p:bldP spid="68" grpId="0" animBg="1"/>
      <p:bldP spid="74" grpId="0" animBg="1"/>
      <p:bldP spid="36" grpId="0" animBg="1"/>
      <p:bldP spid="54" grpId="0" animBg="1"/>
      <p:bldP spid="22" grpId="0"/>
      <p:bldP spid="56" grpId="0"/>
      <p:bldP spid="59" grpId="0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/>
              <p:cNvSpPr txBox="1"/>
              <p:nvPr/>
            </p:nvSpPr>
            <p:spPr>
              <a:xfrm>
                <a:off x="4245428" y="1371602"/>
                <a:ext cx="465329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2400" dirty="0" smtClean="0"/>
                  <a:t>Sk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A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𝑤𝑘𝑖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nary>
                  </m:oMath>
                </a14:m>
                <a:endParaRPr lang="es-AR" sz="2400" dirty="0"/>
              </a:p>
            </p:txBody>
          </p:sp>
        </mc:Choice>
        <mc:Fallback xmlns=""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28" y="1371602"/>
                <a:ext cx="465329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927" t="-173770" b="-25409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3030583" y="844733"/>
                <a:ext cx="586814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2400" dirty="0" smtClean="0"/>
                  <a:t>Sk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𝑤𝑘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1∗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𝑤𝑘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2∗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2+…+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𝑤𝑘𝑛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𝑥𝑛</m:t>
                    </m:r>
                  </m:oMath>
                </a14:m>
                <a:endParaRPr lang="es-AR" sz="2400" dirty="0"/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583" y="844733"/>
                <a:ext cx="586814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115" t="-26667" b="-5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4450079" y="2562353"/>
                <a:ext cx="465329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2400" dirty="0" smtClean="0"/>
                  <a:t>a</a:t>
                </a:r>
                <a:r>
                  <a:rPr lang="pt-BR" sz="2400" dirty="0" err="1" smtClean="0"/>
                  <a:t>k</a:t>
                </a:r>
                <a:r>
                  <a:rPr lang="pt-BR" sz="2400" dirty="0" smtClean="0"/>
                  <a:t>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A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𝑤𝑘𝑖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𝑥𝑖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𝑏𝑘</m:t>
                        </m:r>
                      </m:e>
                    </m:nary>
                  </m:oMath>
                </a14:m>
                <a:endParaRPr lang="es-AR" sz="2400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079" y="2562353"/>
                <a:ext cx="465329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932" t="-173770" b="-25573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4701910" y="3013494"/>
                <a:ext cx="252548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2400" dirty="0" smtClean="0"/>
                  <a:t>a</a:t>
                </a:r>
                <a:r>
                  <a:rPr lang="pt-BR" sz="2400" dirty="0" err="1" smtClean="0"/>
                  <a:t>k</a:t>
                </a:r>
                <a:r>
                  <a:rPr lang="pt-BR" sz="2400" dirty="0" smtClean="0"/>
                  <a:t>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A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𝑤𝑘𝑖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nary>
                  </m:oMath>
                </a14:m>
                <a:endParaRPr lang="es-AR" sz="2400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910" y="3013494"/>
                <a:ext cx="252548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229" t="-173770" b="-25573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5002356" y="3514788"/>
                <a:ext cx="252548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2400" dirty="0" smtClean="0"/>
                  <a:t>a</a:t>
                </a:r>
                <a:r>
                  <a:rPr lang="pt-BR" sz="2400" dirty="0" err="1" smtClean="0"/>
                  <a:t>k</a:t>
                </a:r>
                <a:r>
                  <a:rPr lang="pt-BR" sz="2400" dirty="0" smtClean="0"/>
                  <a:t>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𝑆𝑘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𝑏𝑘</m:t>
                    </m:r>
                  </m:oMath>
                </a14:m>
                <a:endParaRPr lang="es-AR" sz="2400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356" y="3514788"/>
                <a:ext cx="252548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7488" t="-26667" b="-5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ángulo 7"/>
          <p:cNvSpPr/>
          <p:nvPr/>
        </p:nvSpPr>
        <p:spPr>
          <a:xfrm>
            <a:off x="2394852" y="818068"/>
            <a:ext cx="6923315" cy="1114774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/>
          <p:cNvSpPr/>
          <p:nvPr/>
        </p:nvSpPr>
        <p:spPr>
          <a:xfrm>
            <a:off x="2394853" y="2284875"/>
            <a:ext cx="6923315" cy="1790385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/>
          <p:cNvSpPr/>
          <p:nvPr/>
        </p:nvSpPr>
        <p:spPr>
          <a:xfrm>
            <a:off x="2394852" y="4487803"/>
            <a:ext cx="6923315" cy="1032240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/>
              <p:cNvSpPr txBox="1"/>
              <p:nvPr/>
            </p:nvSpPr>
            <p:spPr>
              <a:xfrm>
                <a:off x="5002356" y="4798677"/>
                <a:ext cx="465329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2400" dirty="0" smtClean="0"/>
                  <a:t>y</a:t>
                </a:r>
                <a:r>
                  <a:rPr lang="pt-BR" sz="2400" dirty="0" err="1" smtClean="0"/>
                  <a:t>k</a:t>
                </a:r>
                <a:r>
                  <a:rPr lang="pt-BR" sz="2400" dirty="0" smtClean="0"/>
                  <a:t>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𝑎𝑘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AR" sz="2400" dirty="0"/>
              </a:p>
            </p:txBody>
          </p:sp>
        </mc:Choice>
        <mc:Fallback xmlns=""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356" y="4798677"/>
                <a:ext cx="465329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063" t="-24590" b="-4918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92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/>
          <p:cNvCxnSpPr/>
          <p:nvPr/>
        </p:nvCxnSpPr>
        <p:spPr>
          <a:xfrm>
            <a:off x="5528603" y="901521"/>
            <a:ext cx="51516" cy="4881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1800665" y="3296991"/>
            <a:ext cx="7868992" cy="193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2999985" y="1629178"/>
            <a:ext cx="4829577" cy="3721994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2652651" y="1225777"/>
            <a:ext cx="4417255" cy="3263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3618963" y="2254417"/>
            <a:ext cx="4557933" cy="3500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3738440" y="1006831"/>
            <a:ext cx="1815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Archivo Local Introducido</a:t>
            </a:r>
          </a:p>
          <a:p>
            <a:pPr algn="ctr"/>
            <a:r>
              <a:rPr lang="es-AR" dirty="0" err="1" smtClean="0"/>
              <a:t>ak</a:t>
            </a:r>
            <a:endParaRPr lang="es-AR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615967" y="3696237"/>
            <a:ext cx="2086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Salida del </a:t>
            </a:r>
            <a:r>
              <a:rPr lang="es-AR" dirty="0" err="1" smtClean="0"/>
              <a:t>Combinador</a:t>
            </a:r>
            <a:r>
              <a:rPr lang="es-AR" dirty="0" smtClean="0"/>
              <a:t> Lineal</a:t>
            </a:r>
          </a:p>
          <a:p>
            <a:pPr algn="ctr"/>
            <a:r>
              <a:rPr lang="es-AR" dirty="0" err="1"/>
              <a:t>S</a:t>
            </a:r>
            <a:r>
              <a:rPr lang="es-AR" dirty="0" err="1" smtClean="0"/>
              <a:t>k</a:t>
            </a:r>
            <a:endParaRPr lang="es-AR" dirty="0"/>
          </a:p>
        </p:txBody>
      </p:sp>
      <p:sp>
        <p:nvSpPr>
          <p:cNvPr id="19" name="CuadroTexto 18"/>
          <p:cNvSpPr txBox="1"/>
          <p:nvPr/>
        </p:nvSpPr>
        <p:spPr>
          <a:xfrm>
            <a:off x="7829562" y="1352282"/>
            <a:ext cx="94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 smtClean="0"/>
              <a:t>bk</a:t>
            </a:r>
            <a:r>
              <a:rPr lang="es-AR" dirty="0" smtClean="0"/>
              <a:t>=0</a:t>
            </a:r>
            <a:endParaRPr lang="es-AR" dirty="0"/>
          </a:p>
        </p:txBody>
      </p:sp>
      <p:sp>
        <p:nvSpPr>
          <p:cNvPr id="20" name="CuadroTexto 19"/>
          <p:cNvSpPr txBox="1"/>
          <p:nvPr/>
        </p:nvSpPr>
        <p:spPr>
          <a:xfrm>
            <a:off x="6773692" y="579549"/>
            <a:ext cx="83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 smtClean="0"/>
              <a:t>bk</a:t>
            </a:r>
            <a:r>
              <a:rPr lang="es-AR" dirty="0" smtClean="0"/>
              <a:t>&gt;0</a:t>
            </a:r>
            <a:endParaRPr lang="es-AR" dirty="0"/>
          </a:p>
        </p:txBody>
      </p:sp>
      <p:sp>
        <p:nvSpPr>
          <p:cNvPr id="21" name="CuadroTexto 20"/>
          <p:cNvSpPr txBox="1"/>
          <p:nvPr/>
        </p:nvSpPr>
        <p:spPr>
          <a:xfrm>
            <a:off x="8473110" y="2382592"/>
            <a:ext cx="77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 smtClean="0"/>
              <a:t>bk</a:t>
            </a:r>
            <a:r>
              <a:rPr lang="es-AR" dirty="0" smtClean="0"/>
              <a:t>&lt;0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5614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1093883" y="815378"/>
            <a:ext cx="275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Lineal : y=k*a</a:t>
            </a:r>
            <a:endParaRPr lang="es-AR" dirty="0"/>
          </a:p>
        </p:txBody>
      </p:sp>
      <p:pic>
        <p:nvPicPr>
          <p:cNvPr id="7" name="Picture 4" descr="A:\lineal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83" y="1198237"/>
            <a:ext cx="2784425" cy="20447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8114563" y="679547"/>
            <a:ext cx="2756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Escalón: y=0  si a&lt;0</a:t>
            </a:r>
          </a:p>
          <a:p>
            <a:r>
              <a:rPr lang="es-AR" dirty="0"/>
              <a:t> </a:t>
            </a:r>
            <a:r>
              <a:rPr lang="es-AR" dirty="0" smtClean="0"/>
              <a:t>               y=1 si a&gt;=0</a:t>
            </a:r>
            <a:endParaRPr lang="es-AR" dirty="0"/>
          </a:p>
        </p:txBody>
      </p:sp>
      <p:pic>
        <p:nvPicPr>
          <p:cNvPr id="9" name="Picture 5" descr="A:\hardlim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531" y="1272850"/>
            <a:ext cx="2795588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268277"/>
              </p:ext>
            </p:extLst>
          </p:nvPr>
        </p:nvGraphicFramePr>
        <p:xfrm>
          <a:off x="4417088" y="1198237"/>
          <a:ext cx="2887663" cy="211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" name="Imagen" r:id="rId5" imgW="2887011" imgH="2118860" progId="Word.Picture.8">
                  <p:embed/>
                </p:oleObj>
              </mc:Choice>
              <mc:Fallback>
                <p:oleObj name="Imagen" r:id="rId5" imgW="2887011" imgH="211886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7088" y="1198237"/>
                        <a:ext cx="2887663" cy="211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Resultado de imagen para funcion Gaussi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50" y="3795693"/>
            <a:ext cx="2214138" cy="25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9429003" y="4191191"/>
            <a:ext cx="115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Gaussiana</a:t>
            </a:r>
            <a:endParaRPr lang="es-AR" dirty="0"/>
          </a:p>
        </p:txBody>
      </p:sp>
      <p:sp>
        <p:nvSpPr>
          <p:cNvPr id="15" name="CuadroTexto 14"/>
          <p:cNvSpPr txBox="1"/>
          <p:nvPr/>
        </p:nvSpPr>
        <p:spPr>
          <a:xfrm>
            <a:off x="4610733" y="679547"/>
            <a:ext cx="120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 smtClean="0"/>
              <a:t>Sigmoide</a:t>
            </a:r>
            <a:endParaRPr lang="es-AR" dirty="0"/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278912"/>
              </p:ext>
            </p:extLst>
          </p:nvPr>
        </p:nvGraphicFramePr>
        <p:xfrm>
          <a:off x="1949858" y="4375857"/>
          <a:ext cx="3124200" cy="178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" name="Bitmap Image" r:id="rId8" imgW="2933333" imgH="1676634" progId="Paint.Picture">
                  <p:embed/>
                </p:oleObj>
              </mc:Choice>
              <mc:Fallback>
                <p:oleObj name="Bitmap Image" r:id="rId8" imgW="2933333" imgH="167663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858" y="4375857"/>
                        <a:ext cx="3124200" cy="178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1412879" y="4006525"/>
            <a:ext cx="275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Lineal Mixta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4330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/>
      <p:bldP spid="15" grpId="0"/>
      <p:bldP spid="1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5801</TotalTime>
  <Words>949</Words>
  <Application>Microsoft Office PowerPoint</Application>
  <PresentationFormat>Panorámica</PresentationFormat>
  <Paragraphs>237</Paragraphs>
  <Slides>33</Slides>
  <Notes>0</Notes>
  <HiddenSlides>0</HiddenSlides>
  <MMClips>2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33</vt:i4>
      </vt:variant>
    </vt:vector>
  </HeadingPairs>
  <TitlesOfParts>
    <vt:vector size="44" baseType="lpstr">
      <vt:lpstr>Arial</vt:lpstr>
      <vt:lpstr>Arial Black</vt:lpstr>
      <vt:lpstr>Arial Rounded MT Bold</vt:lpstr>
      <vt:lpstr>Calibri</vt:lpstr>
      <vt:lpstr>Calibri Light</vt:lpstr>
      <vt:lpstr>Cambria Math</vt:lpstr>
      <vt:lpstr>Courier New</vt:lpstr>
      <vt:lpstr>Wingdings</vt:lpstr>
      <vt:lpstr>Tema de Office</vt:lpstr>
      <vt:lpstr>Imagen</vt:lpstr>
      <vt:lpstr>Bitmap Image</vt:lpstr>
      <vt:lpstr>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Usuario de Windows</cp:lastModifiedBy>
  <cp:revision>161</cp:revision>
  <dcterms:created xsi:type="dcterms:W3CDTF">2019-11-22T21:35:43Z</dcterms:created>
  <dcterms:modified xsi:type="dcterms:W3CDTF">2019-12-18T20:11:06Z</dcterms:modified>
</cp:coreProperties>
</file>